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99"/>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874"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4-25T01:01:38.862"/>
    </inkml:context>
    <inkml:brush xml:id="br0">
      <inkml:brushProperty name="width" value="0.1" units="cm"/>
      <inkml:brushProperty name="height" value="0.1" units="cm"/>
      <inkml:brushProperty name="color" value="#66CC00"/>
      <inkml:brushProperty name="ignorePressure" value="1"/>
    </inkml:brush>
  </inkml:definitions>
  <inkml:trace contextRef="#ctx0" brushRef="#br0">981 266,'-45'-15,"37"12,0-1,0 0,0 0,-6-5,7 4,0 1,0 0,0 0,-1 1,1 0,-5-1,-109-18,49 11,28-3,38 12,1 0,-1 0,0 0,0 0,0 1,0 0,0 0,0 1,0 0,0 0,-1 0,0 1,-35 4,27-4,0 1,1 1,-9 2,21-5,1 1,0-1,0 1,-1 0,1 0,0-1,0 1,0 0,0 0,0 0,0 0,0 0,0 0,0 0,0 0,1 1,-1-1,0 0,1 0,-1 1,1-1,-1 0,1 1,0-1,0 0,-1 1,1-1,0 1,0-1,1 1,-1-1,0 0,0 1,1-1,-1 0,0 1,1-1,-1 0,1 1,0-1,-1 0,1 0,0 1,1 1,0 1,0 0,1-1,-1 1,1-1,-1 0,1 1,0-1,0-1,1 1,-1 0,1-1,-1 0,2 1,-5-3,0 0,1 0,-1 0,0 0,1 0,-1 0,0 0,1 0,-1-1,0 1,0 0,1 0,-1 0,0 0,0-1,1 1,-1 0,0 0,0 0,1-1,-1 1,0 0,0 0,0-1,0 1,1 0,-1-1,0 1,0 0,0 0,0-1,0 1,0 0,0-1,0 1,0 0,0-1,0 1,0 0,0-1,0 1,0 0,0-1,0 1,0 0,0 0,-1-1,1 1,0 0,-4-19,-27-31,26 43,0 0,0 0,0-1,1 0,0 0,1 0,-1-3,3 8,0 0,1 0,0 0,0-1,0 1,0 0,0 0,1 0,-1 0,1 0,0 0,0 0,0 0,0 0,0 0,1 0,-1 0,1 1,0-1,0 1,0-1,0 1,1-1,2-2,0-1,0 2,1-1,-1 1,1 0,0 0,0 0,2 0,-7 4,-1 0,1 0,-1 1,1-1,0 0,-1 0,1 1,-1-1,1 0,0 1,-1-1,1 0,-1 1,1-1,-1 1,0-1,1 1,-1-1,1 1,-1-1,0 1,1-1,-1 1,0 0,0-1,1 1,-1-1,0 1,0 0,0-1,0 1,0 0,0-1,0 1,0-1,0 1,0 0,0-1,-1 1,0 28,1-26,-1 1,0-1,0 1,0-1,0 1,-1-1,1 0,-1 1,0-1,0 0,0 0,0 0,0 0,-1-1,0 2,0-2,-1 0,1-1,-1 1,0 0,1-1,-1 0,0 0,0 0,0 0,0-1,0 0,0 0,0 0,-1 0,-325-3,327 3,1 0,0 0,-1 0,1 0,0 1,-1-1,1 1,0 0,0-1,-1 1,1 0,0 0,0 1,-9 7</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4-25T01:03:54.839"/>
    </inkml:context>
    <inkml:brush xml:id="br0">
      <inkml:brushProperty name="width" value="0.1" units="cm"/>
      <inkml:brushProperty name="height" value="0.1" units="cm"/>
      <inkml:brushProperty name="color" value="#66CC00"/>
      <inkml:brushProperty name="ignorePressure" value="1"/>
    </inkml:brush>
  </inkml:definitions>
  <inkml:trace contextRef="#ctx0" brushRef="#br0">19 0,'-1'58,"-2"-1,-4 3,2 10,2-1,6 41,-1-2,-2 325,1-420,1-1,0 0,1 0,0 0,1-1,0 1,4 6,-2-2,0-1,-1 1,3 15,8 100,-13-110,2 1,0-1,1 0,2 1,1 3,-6-11,0 0,0 0,-2 1,0-1,0 8,5 47,-4-48,0 0,-1 1,-2 15,0-21,1 0,1 0,0 0,0 0,2 0,4 16,2 0,-2 0,-1 1,1 28,4 22,9 89,-20-189,0 8,0-1,0 1,-1 0,-1-7,1 13,0 1,0-1,0 1,0-1,0 1,0-1,0 1,-1 0,1-1,-1 1,0 0,0 0,0 0,0 1,0-1,0 0,0 1,-1-1,-21-12,9 4,-1 1,1 1,-2 0,1 1,-10-2,46 44,-17-31,7 12,-5-7,0-1,1 0,0 1,0-2,1 1,0-1,0 0,1-1,6 5,3 4,-15-13,0 0,-1 0,1 0,1 0,-1 0,0-1,0 1,1-1,-1 1,1-1,-1 0,3 1,-4-2,0-1,-1 1,1 0,-1 0,1-1,-1 1,1 0,-1-1,1 1,-1 0,1-1,-1 1,1-1,-1 1,1-1,-1 1,0-1,1 1,-1-1,0 1,0-1,1 0,-1 1,0-1,0 1,0-1,0 0,0 1,0-1,0 1,0-1,0 0,1-24,-1 22,0-16,0 8,0-1,0 0,2 1,1-9,-2 15,1-1,0 1,0 0,1 0,-1 0,1 0,0 0,1 1,-1 0,1-1,2-1,11-17,-15 19,0 0,1 0,0 0,-1 1,1 0,0-1,1 1,-1 0,2-1,-5 4,0 0,0 0,0 0,0 0,0 0,1 0,-1 0,0 0,0 0,0 0,0 0,0 0,0 0,0 0,0 0,0 0,1 0,-1 0,0 0,0 0,0 0,0 0,0 0,0 0,0 0,0 0,1 0,-1 0,0 0,0 0,0 0,0 0,0 1,0-1,0 0,0 0,0 0,0 0,0 0,0 0,0 0,0 0,0 0,1 0,-1 1,0-1,0 0,0 0,0 0,0 0,0 0,0 0,0 0,0 0,0 1,0-1,0 0,-1 0,1 0,0 0,-2 11,-8 9,6-12,0 1,1 0,0 0,0 1,1-1,0 0,0 1,1-1,1 7,-10 48,9-60,-1 1,0 0,0-1,0 1,0-1,0 0,-1 0,0 0,0 0,0 0,0-1,-1 1,4-4,0 0,0 0,-1 0,1 1,0-1,0 0,0 0,0 0,-1 1,1-1,0 0,0 0,-1 0,1 0,0 0,0 0,-1 0,1 0,0 1,0-1,-1 0,1 0,0 0,0 0,-1 0,1 0,0 0,0 0,-1-1,1 1,0 0,0 0,-1 0,1 0,0 0,0 0,-1 0,1-1,0 1,0 0,0 0,-1 0,1 0,0-1,0 1,0 0,-4-12,2 0</inkml:trace>
  <inkml:trace contextRef="#ctx0" brushRef="#br0" timeOffset="5532.1">203 2159,'-1'16,"1"0,0-1,2 1,0 0,0-1,2 0,0 1,0-1,7 12,-7-15,0 1,-1-1,0 1,-1 0,-1 0,0 0,0 8,3 33,-1-23,-2 0,-2 26,0-26,1 0,4 22,23 38,-13-28,4 0,3 2,-13-41,19 101,-25-119,0 0,0 0,1 0,0-1,4 6,-5-7,1 1,0 0,-1-1,0 1,0 0,0 0,-1 0,1 1,-1 3,1 26,-2-1,-2 18,0-24,1 0,1 0,2 0,2 8,8 3,-9-32,-1 0,1 0,-2 0,1 0,-1 0,1 4,-2 0,2 1,-1-1,2 0,-1 1,2-1,-1 0,2-1,-1 1,1-1,5 7,-6-9,0 1,0 0,-1 1,0-1,-1 0,1 9,-1-7,1 0,0-1,0 1,1-1,1 2,0 1,0 0,-1 0,0 0,1 8,13 40,-4-26,1-1,11 14,-22-41,-1 0,0 0,0 0,-1 0,0 0,0 1,0-1,-1 1,0 4,-2 72,-1-66,1 0,1 0,1 0,1 0,0 3,6 23,-5-26,1 0,0-1,4 10,-5-18,-1 0,0 1,0 0,-1-1,0 8,0-3</inkml:trace>
  <inkml:trace contextRef="#ctx0" brushRef="#br0" timeOffset="7237.4">682 4614,'0'96,"0"-78</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4-25T01:04:28.265"/>
    </inkml:context>
    <inkml:brush xml:id="br0">
      <inkml:brushProperty name="width" value="0.1" units="cm"/>
      <inkml:brushProperty name="height" value="0.1" units="cm"/>
      <inkml:brushProperty name="color" value="#66CC00"/>
      <inkml:brushProperty name="ignorePressure" value="1"/>
    </inkml:brush>
  </inkml:definitions>
  <inkml:trace contextRef="#ctx0" brushRef="#br0">0 1462,'108'1,"116"-3,-208 2,0-1,1-1,-1-1,0 0,0-1,-1-1,1 0,-1-1,5-3,-6 2,1 0,-1 1,1 1,9-2,-8 3,-1-1,0-1,0 0,6-4,-6 2,1 1,1 1,-1 1,1 0,0 2,0 0,0 0,8 1,50-9,-31-3,-36 11,1 0,0 0,0 1,0 0,0 1,4-1,39 1,-24 1,-1-1,1-1,-1-1,9-4,4-2,-23 7,0-2,-1-1,0 0,0-1,2-1,42-15,-48 19,-1 0,0-1,0 0,0-1,-1-1,4-2,-5 3,-1 0,1 1,0 0,0 0,0 1,0 0,1 0,-1 1,1 0,-41 4,-52 0,-35-4,115 1,0 0,0 0,0 0,0 0,1 0,-1-1,0 1,0-1,1 0,-1 1,1-1,0-1,-2 0,4 2,-1 1,0-1,1 1,-1-1,1 1,-1-1,1 1,0-1,-1 0,1 1,-1-1,1 1,0-1,0 0,-1 0,1 1,0-1,0 0,0 1,0-1,0 0,0 0,0 1,0-1,0 0,0 1,0-1,0 0,1 0,-1 1,0-1,1 0,-1 1,0-1,1 1,-1-1,1 0,-1 1,0-1,1 1,0-1,-1 1,1-1,-1 1,1 0,0-1,-1 1,1 0,0-1,-1 1,1 0,0 0,-1-1,1 1,0 0,0 0,-1 0,1 0,17-3,-1 0,1 2,0 0,0 0,0 2,8 1,25 1,-47-3,0 0,0 0,0 1,0-1,0 1,0 0,0 0,0 1,0-1,-1 1,1 0,0 0,-1 0,1 0,-1 1,0-1,0 1,0 0,0 0,0 0,1 3,-2-2,0-1,-1 0,1 0,-1 1,0-1,0 0,-1 1,1-1,-1 1,1-1,-1 1,0 0,0-1,-1 1,1-1,-1 1,0-1,0 1,0-1,0 0,0 0,-1 1,0-1,1 0,-3 2,-11 16,-2 1,0-2,-1 0,-13 9,-14 16,86-82,-16 14,0 0,-2-1,3-5,-22 22,0 1,-1-1,0 0,0 0,0 0,0-3,-1 3,0 1,1-1,0 0,0 1,4-6,-5 9,0 1,0 0,-1 0,2 0,-1 0,0 0,0 1,1-1,-1 1,1 0,-1-1,1 1,-1 0,1 0,0 1,0-1,2 0,16-1,1 0,0 2,5 0,-5 1,-1-2,1 0,10-2,126-31,-105 15,-37 13,0 0,0 1,5 0,-11 3,9-1,1-2,-1 0,0-1,2-1,-15 4,0 0,0 0,-1 0,0-1,1 1,-1-1,-1-1,1 1,0-1,-1 0,0 0,0 0,-1 0,3-4,13-32,-19 41,0 0,0 1,0-1,0 0,0 0,0 0,0 0,0 0,0 0,0 1,0-1,0 0,0 0,0 0,0 0,0 0,0 0,0 0,0 1,1-1,-1 0,0 0,0 0,0 0,0 0,0 0,0 0,0 0,0 1,0-1,0 0,1 0,-1 0,0 0,0 0,0 0,0 0,0 0,0 0,1 0,-1 0,0 0,0 0,0 0,0 0,0 0,0 0,1 0,-1 0,0 0,0 0,0 0,0 0,0 0,0 0,0 0,1 0,-1 0,0-1,0 1,0 0,0 0,0 0,0 0,0 0,1 8</inkml:trace>
  <inkml:trace contextRef="#ctx0" brushRef="#br0" timeOffset="4169.19">2329 926,'0'-2,"0"0,1 0,-1 0,1 0,-1 0,1 0,0 0,0 1,0-1,0 0,0 1,0-1,0 1,1-1,-1 1,1-1,-1 1,1 0,-1 0,1 0,0 0,-1 0,1 0,0 0,0 0,0 1,9-4,0 0,1 1,-1 0,1 1,0-1,27-9,-31 9,0 0,0 0,0 1,0 0,6 0,-5 1,-1 0,1-1,0 0,0 0,-1-1,0 0,1 0,-1-1,0 0,-1-1,1 0,0 0,10-11,0 0,-1-1,12-16,7 1,3-3,-32 28,0 1,0-1,1 2,0-1,0 1,0 1,0-1,1 1,0 1,0 0,0 0,6-1,-2 0,1 0,-1-1,-1-1,1 0,6-5,69-58,-71 58,-1-1,0 0,-1-1,0-2,-8 9,-1-1,0 0,-1 0,0-1,0 0,0 0,-1 0,-1 0,4-9,-2 5,0 0,1 0,1 1,0 0,1 0,0 0,1 1,1-1,1-1,0-1,-1 0,-1-1,0 0,-1-2,24-33,-7 14,-7 12,-15 19,0 0,0 1,0-1,-1 0,1-1,-1 1,1-3,1-6</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4-25T01:05:14.894"/>
    </inkml:context>
    <inkml:brush xml:id="br0">
      <inkml:brushProperty name="width" value="0.1" units="cm"/>
      <inkml:brushProperty name="height" value="0.1" units="cm"/>
      <inkml:brushProperty name="color" value="#66CC00"/>
      <inkml:brushProperty name="ignorePressure" value="1"/>
    </inkml:brush>
  </inkml:definitions>
  <inkml:trace contextRef="#ctx0" brushRef="#br0">3126 3127,'0'-4,"0"0,-1 0,0 0,0 0,0 0,-1 0,1 0,-1 1,0-1,0 0,-1-1,-32-41,14 21,12 10,0 1,0-1,1-1,1 1,1-1,0 0,-1-7,5 14,-2 1,1 0,-1-1,0 1,-1 1,0-1,0 1,0 0,-1 0,0 0,-1 1,1 0,-1 0,0 0,-1 1,0 0,1 1,-1 0,-1 0,-6-2,-4-4,2-1,-1 0,2-2,-1 0,1-1,-19-14,25 20,-1-1,1 1,0-2,1 1,0-1,1-1,0 0,0 0,2 0,-1-1,1 0,1 0,-4-13,2 8,0 0,-1 1,-1 0,-1 0,0 1,-3-3,-24-28,-12-9,33 38,1 2,-2 1,0 0,0 1,-1 1,0 1,-3 0,2 0,0 0,0-1,1-1,1-1,-12-13,-13-19,5 5,-23-19,-27-24,45 43,14 14,-18-24,10 16,34 33,0 0,-1 1,1-1,-1 0,0 1,1-1,-1 1,0 0,0 0,0 0,0 0,0 0,0 1,-1-1,4 2,-1-1,0 0,1 1,-1-1,1 1,-1-1,1 0,-1 1,1-1,-1 1,1-1,-1 1,1 0,0-1,-1 1,1-1,0 1,-1 0,1-1,0 1,0 0,0-1,0 1,0 0,0-1,0 1,0 0,0-1,0 1,0 0,0-1,0 1,0 0,0-1,1 1,-1 0,0-1,1 1,10 34,-9-29,19 41,-15-36,-1 0,0 0,-1 0,0 3,-7-45,4 25,-1-1,-1 1,1 0,-1 0,0 0,-1 0,1 0,-3-4,0 1,1 1,0-1,0 0,1 0,0 0,1 0,0 0,0 0,1-1,0-2,0 11,0 0,0 0,0 0,0 0,0 0,1 0,-1 1,0-1,0 0,1 0,-1 0,1 0,-1 0,1 1,-1-1,1 0,0 1,-1-1,1 0,0 1,-1-1,1 0,0 1,0-1,-1 1,1 0,0-1,0 1,0 0,0-1,0 1,0 0,0 0,0 0,-1 0,1 0,0 0,0 0,0 0,0 0,0 0,0 0,0 1,0-1,0 0,-1 1,1-1,0 1,9 3,-1 0,-1 0,1 1,6 5,-1-2,7 8,-18-13,0 0,0-1,0 1,1-1,-1 0,1 0,0 0,-1 0,1-1,3 1,-7-2,0 0,1 0,-1 1,0-1,0 0,1 0,-1 0,0 0,1 0,-1-1,0 1,1 0,-1 0,0 0,0 0,1 0,-1 0,0 0,1 0,-1-1,0 1,0 0,0 0,1 0,-1-1,0 1,0 0,1 0,-1-1,0 1,0 0,0 0,0-1,0 1,0 0,1-1,-1 1,0 0,0 0,0-1,0 1,0 0,0-1,0 1,0 0,0-1,0 1,0 0,0 0,-1-1,1 1,0 0,0-1,0 1,0 0,0 0,-1-1,1 1,0 0,0 0,0-1,-1 1,1 0,0 0,0 0,-1-1,-14-17,9 12,0 0,-1 0,0 1,0 0,-1 0,1 1,-8-3,11 5,0 1,0 0,0 0,0 0,0 0,0 1,0 0,0-1,0 1,0 1,0-1,0 1,0-1,1 1,-1 0,0 1,0-1,-1 1,-9 5,0-2</inkml:trace>
  <inkml:trace contextRef="#ctx0" brushRef="#br0" timeOffset="3491.97">1758 1646,'-1'-2,"0"1,0-1,0 1,0 0,-1 0,1 0,0-1,0 1,-1 0,1 1,-1-1,1 0,-1 0,1 0,-1 1,-1-1,-5-3,-184-118,180 114,1 0,1-1,0-1,0 0,-2-3,-4-4,-118-114,113 103,16 22,0 0,0 0,0 0,0 0,-1 1,0 0,-1 0,-2-3,-1 0,1 0,1-1,0-1,0 1,0-2,-2-2,1 2,-2-1,-9-8,7 8,1-2,0 1,1-2,0 0,1 0,-4-8,1 1,-1 0,-14-14,10 14,-34-34,24 27,1-1,2-2,1 0,-13-23,32 46,1 0,0 0,1 0,0 0,0-1,1 0,0 1,0-9,1 9,0 0,-1-1,0 1,-1 0,0 1,0-1,0 0,-1 1,-1 0,-2-4,1 5,1 1,-1 0,0 0,0 0,-1 1,0 0,0 0,0 1,-2-1,-73-29,62 27,1 0,0-2,0 0,-7-6,18 10,0 0,0-1,1 0,-5-6,9 9,1 0,-1-1,1 0,0 1,0-1,0 0,0 0,1 0,0 0,0 0,0 0,0-1,-1-7,0 0,0 1,-1-1,-1 0,0 1,0 0,-1 0,-1 0,0 1,0 0,-6-7,7 11,0 1,0 0,-1 0,1 0,-1 0,0 1,-1 0,1 0,-1 1,1 0,-1 0,0 0,-5 0,-9-2,1 2,-1 0,0 2,-2 0,1 0,-1-1,1-1,-17-4,-5-12,30 13</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714748-9677-499D-B830-C19E22549B9B}" type="datetimeFigureOut">
              <a:rPr lang="en-US" smtClean="0"/>
              <a:t>1/11/2026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86A4CC-4521-4657-AC60-EA17D5F47665}" type="slidenum">
              <a:rPr lang="en-US" smtClean="0"/>
              <a:t>‹#›</a:t>
            </a:fld>
            <a:endParaRPr lang="en-US"/>
          </a:p>
        </p:txBody>
      </p:sp>
    </p:spTree>
    <p:extLst>
      <p:ext uri="{BB962C8B-B14F-4D97-AF65-F5344CB8AC3E}">
        <p14:creationId xmlns:p14="http://schemas.microsoft.com/office/powerpoint/2010/main" val="4241688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86A4CC-4521-4657-AC60-EA17D5F47665}" type="slidenum">
              <a:rPr lang="en-US" smtClean="0"/>
              <a:t>8</a:t>
            </a:fld>
            <a:endParaRPr lang="en-US"/>
          </a:p>
        </p:txBody>
      </p:sp>
    </p:spTree>
    <p:extLst>
      <p:ext uri="{BB962C8B-B14F-4D97-AF65-F5344CB8AC3E}">
        <p14:creationId xmlns:p14="http://schemas.microsoft.com/office/powerpoint/2010/main" val="2355073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86A4CC-4521-4657-AC60-EA17D5F47665}" type="slidenum">
              <a:rPr lang="en-US" smtClean="0"/>
              <a:t>9</a:t>
            </a:fld>
            <a:endParaRPr lang="en-US"/>
          </a:p>
        </p:txBody>
      </p:sp>
    </p:spTree>
    <p:extLst>
      <p:ext uri="{BB962C8B-B14F-4D97-AF65-F5344CB8AC3E}">
        <p14:creationId xmlns:p14="http://schemas.microsoft.com/office/powerpoint/2010/main" val="2753541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27969A-C273-4ABF-AFF2-968F0E063A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267578-F2B5-4CEE-860E-B76B3DB310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8937EB5-C3E3-4296-914C-975CFF42CCA9}"/>
              </a:ext>
            </a:extLst>
          </p:cNvPr>
          <p:cNvSpPr>
            <a:spLocks noGrp="1"/>
          </p:cNvSpPr>
          <p:nvPr>
            <p:ph type="dt" sz="half" idx="10"/>
          </p:nvPr>
        </p:nvSpPr>
        <p:spPr/>
        <p:txBody>
          <a:bodyPr/>
          <a:lstStyle/>
          <a:p>
            <a:fld id="{8376222D-D565-4D72-BABC-3CA854D21A61}" type="datetimeFigureOut">
              <a:rPr lang="en-US" smtClean="0"/>
              <a:t>1/11/2026</a:t>
            </a:fld>
            <a:endParaRPr lang="en-US"/>
          </a:p>
        </p:txBody>
      </p:sp>
      <p:sp>
        <p:nvSpPr>
          <p:cNvPr id="5" name="Footer Placeholder 4">
            <a:extLst>
              <a:ext uri="{FF2B5EF4-FFF2-40B4-BE49-F238E27FC236}">
                <a16:creationId xmlns:a16="http://schemas.microsoft.com/office/drawing/2014/main" id="{0BBA6608-253E-4920-9CE5-76A5F065D3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8BC1A6-1962-4135-B870-8EB372C8F9A8}"/>
              </a:ext>
            </a:extLst>
          </p:cNvPr>
          <p:cNvSpPr>
            <a:spLocks noGrp="1"/>
          </p:cNvSpPr>
          <p:nvPr>
            <p:ph type="sldNum" sz="quarter" idx="12"/>
          </p:nvPr>
        </p:nvSpPr>
        <p:spPr/>
        <p:txBody>
          <a:bodyPr/>
          <a:lstStyle/>
          <a:p>
            <a:fld id="{990526C0-EB0F-4857-9E19-751F3689D042}" type="slidenum">
              <a:rPr lang="en-US" smtClean="0"/>
              <a:t>‹#›</a:t>
            </a:fld>
            <a:endParaRPr lang="en-US"/>
          </a:p>
        </p:txBody>
      </p:sp>
    </p:spTree>
    <p:extLst>
      <p:ext uri="{BB962C8B-B14F-4D97-AF65-F5344CB8AC3E}">
        <p14:creationId xmlns:p14="http://schemas.microsoft.com/office/powerpoint/2010/main" val="2627925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0CF16-C148-45F0-84EA-350A3E4E1AC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F87B04C-5F09-4F5E-BA38-0E38E44CD75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8F5B31-2D51-4291-92FA-02DCBDE15B20}"/>
              </a:ext>
            </a:extLst>
          </p:cNvPr>
          <p:cNvSpPr>
            <a:spLocks noGrp="1"/>
          </p:cNvSpPr>
          <p:nvPr>
            <p:ph type="dt" sz="half" idx="10"/>
          </p:nvPr>
        </p:nvSpPr>
        <p:spPr/>
        <p:txBody>
          <a:bodyPr/>
          <a:lstStyle/>
          <a:p>
            <a:fld id="{8376222D-D565-4D72-BABC-3CA854D21A61}" type="datetimeFigureOut">
              <a:rPr lang="en-US" smtClean="0"/>
              <a:t>1/11/2026</a:t>
            </a:fld>
            <a:endParaRPr lang="en-US"/>
          </a:p>
        </p:txBody>
      </p:sp>
      <p:sp>
        <p:nvSpPr>
          <p:cNvPr id="5" name="Footer Placeholder 4">
            <a:extLst>
              <a:ext uri="{FF2B5EF4-FFF2-40B4-BE49-F238E27FC236}">
                <a16:creationId xmlns:a16="http://schemas.microsoft.com/office/drawing/2014/main" id="{F169FDA3-4E6A-4E8F-9A81-EB8F0F9DD4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416447-7A3C-423E-8BD0-184CBB927074}"/>
              </a:ext>
            </a:extLst>
          </p:cNvPr>
          <p:cNvSpPr>
            <a:spLocks noGrp="1"/>
          </p:cNvSpPr>
          <p:nvPr>
            <p:ph type="sldNum" sz="quarter" idx="12"/>
          </p:nvPr>
        </p:nvSpPr>
        <p:spPr/>
        <p:txBody>
          <a:bodyPr/>
          <a:lstStyle/>
          <a:p>
            <a:fld id="{990526C0-EB0F-4857-9E19-751F3689D042}" type="slidenum">
              <a:rPr lang="en-US" smtClean="0"/>
              <a:t>‹#›</a:t>
            </a:fld>
            <a:endParaRPr lang="en-US"/>
          </a:p>
        </p:txBody>
      </p:sp>
    </p:spTree>
    <p:extLst>
      <p:ext uri="{BB962C8B-B14F-4D97-AF65-F5344CB8AC3E}">
        <p14:creationId xmlns:p14="http://schemas.microsoft.com/office/powerpoint/2010/main" val="3633660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CAF5534-D0D8-4003-99D3-AD6A1A96809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661B8AE-605B-4936-9DBF-009538338A8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D186AE4-5D64-4467-A5F8-31C1BB6AD842}"/>
              </a:ext>
            </a:extLst>
          </p:cNvPr>
          <p:cNvSpPr>
            <a:spLocks noGrp="1"/>
          </p:cNvSpPr>
          <p:nvPr>
            <p:ph type="dt" sz="half" idx="10"/>
          </p:nvPr>
        </p:nvSpPr>
        <p:spPr/>
        <p:txBody>
          <a:bodyPr/>
          <a:lstStyle/>
          <a:p>
            <a:fld id="{8376222D-D565-4D72-BABC-3CA854D21A61}" type="datetimeFigureOut">
              <a:rPr lang="en-US" smtClean="0"/>
              <a:t>1/11/2026</a:t>
            </a:fld>
            <a:endParaRPr lang="en-US"/>
          </a:p>
        </p:txBody>
      </p:sp>
      <p:sp>
        <p:nvSpPr>
          <p:cNvPr id="5" name="Footer Placeholder 4">
            <a:extLst>
              <a:ext uri="{FF2B5EF4-FFF2-40B4-BE49-F238E27FC236}">
                <a16:creationId xmlns:a16="http://schemas.microsoft.com/office/drawing/2014/main" id="{B2F41B6D-170C-43A7-982F-316BD5F68F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0C5185-8B36-4D7B-A820-E17A20BAF4B0}"/>
              </a:ext>
            </a:extLst>
          </p:cNvPr>
          <p:cNvSpPr>
            <a:spLocks noGrp="1"/>
          </p:cNvSpPr>
          <p:nvPr>
            <p:ph type="sldNum" sz="quarter" idx="12"/>
          </p:nvPr>
        </p:nvSpPr>
        <p:spPr/>
        <p:txBody>
          <a:bodyPr/>
          <a:lstStyle/>
          <a:p>
            <a:fld id="{990526C0-EB0F-4857-9E19-751F3689D042}" type="slidenum">
              <a:rPr lang="en-US" smtClean="0"/>
              <a:t>‹#›</a:t>
            </a:fld>
            <a:endParaRPr lang="en-US"/>
          </a:p>
        </p:txBody>
      </p:sp>
    </p:spTree>
    <p:extLst>
      <p:ext uri="{BB962C8B-B14F-4D97-AF65-F5344CB8AC3E}">
        <p14:creationId xmlns:p14="http://schemas.microsoft.com/office/powerpoint/2010/main" val="2239949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85C762-9F50-4087-A520-A5F64817B0C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5EB8B6D-A98A-4075-A545-A28EC4EBE9B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244DA9-FD18-4802-B958-0CC97D9932F5}"/>
              </a:ext>
            </a:extLst>
          </p:cNvPr>
          <p:cNvSpPr>
            <a:spLocks noGrp="1"/>
          </p:cNvSpPr>
          <p:nvPr>
            <p:ph type="dt" sz="half" idx="10"/>
          </p:nvPr>
        </p:nvSpPr>
        <p:spPr/>
        <p:txBody>
          <a:bodyPr/>
          <a:lstStyle/>
          <a:p>
            <a:fld id="{8376222D-D565-4D72-BABC-3CA854D21A61}" type="datetimeFigureOut">
              <a:rPr lang="en-US" smtClean="0"/>
              <a:t>1/11/2026</a:t>
            </a:fld>
            <a:endParaRPr lang="en-US"/>
          </a:p>
        </p:txBody>
      </p:sp>
      <p:sp>
        <p:nvSpPr>
          <p:cNvPr id="5" name="Footer Placeholder 4">
            <a:extLst>
              <a:ext uri="{FF2B5EF4-FFF2-40B4-BE49-F238E27FC236}">
                <a16:creationId xmlns:a16="http://schemas.microsoft.com/office/drawing/2014/main" id="{390773D4-6BE7-4634-BA2F-AB575DA33E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FC78736-5096-4C43-B434-843082E91339}"/>
              </a:ext>
            </a:extLst>
          </p:cNvPr>
          <p:cNvSpPr>
            <a:spLocks noGrp="1"/>
          </p:cNvSpPr>
          <p:nvPr>
            <p:ph type="sldNum" sz="quarter" idx="12"/>
          </p:nvPr>
        </p:nvSpPr>
        <p:spPr/>
        <p:txBody>
          <a:bodyPr/>
          <a:lstStyle/>
          <a:p>
            <a:fld id="{990526C0-EB0F-4857-9E19-751F3689D042}" type="slidenum">
              <a:rPr lang="en-US" smtClean="0"/>
              <a:t>‹#›</a:t>
            </a:fld>
            <a:endParaRPr lang="en-US"/>
          </a:p>
        </p:txBody>
      </p:sp>
    </p:spTree>
    <p:extLst>
      <p:ext uri="{BB962C8B-B14F-4D97-AF65-F5344CB8AC3E}">
        <p14:creationId xmlns:p14="http://schemas.microsoft.com/office/powerpoint/2010/main" val="691816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7176F-5B59-410E-8A7C-26F7F173C27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A17414B-1EF0-4AF1-9FC7-50781C9B038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D8FA6A6-02C7-4336-8F98-C1B09B7BE5EE}"/>
              </a:ext>
            </a:extLst>
          </p:cNvPr>
          <p:cNvSpPr>
            <a:spLocks noGrp="1"/>
          </p:cNvSpPr>
          <p:nvPr>
            <p:ph type="dt" sz="half" idx="10"/>
          </p:nvPr>
        </p:nvSpPr>
        <p:spPr/>
        <p:txBody>
          <a:bodyPr/>
          <a:lstStyle/>
          <a:p>
            <a:fld id="{8376222D-D565-4D72-BABC-3CA854D21A61}" type="datetimeFigureOut">
              <a:rPr lang="en-US" smtClean="0"/>
              <a:t>1/11/2026</a:t>
            </a:fld>
            <a:endParaRPr lang="en-US"/>
          </a:p>
        </p:txBody>
      </p:sp>
      <p:sp>
        <p:nvSpPr>
          <p:cNvPr id="5" name="Footer Placeholder 4">
            <a:extLst>
              <a:ext uri="{FF2B5EF4-FFF2-40B4-BE49-F238E27FC236}">
                <a16:creationId xmlns:a16="http://schemas.microsoft.com/office/drawing/2014/main" id="{587729CB-FE8D-425C-90D9-67918BFF21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D18CE5-2F1E-4300-A4E6-9B8088FD73CD}"/>
              </a:ext>
            </a:extLst>
          </p:cNvPr>
          <p:cNvSpPr>
            <a:spLocks noGrp="1"/>
          </p:cNvSpPr>
          <p:nvPr>
            <p:ph type="sldNum" sz="quarter" idx="12"/>
          </p:nvPr>
        </p:nvSpPr>
        <p:spPr/>
        <p:txBody>
          <a:bodyPr/>
          <a:lstStyle/>
          <a:p>
            <a:fld id="{990526C0-EB0F-4857-9E19-751F3689D042}" type="slidenum">
              <a:rPr lang="en-US" smtClean="0"/>
              <a:t>‹#›</a:t>
            </a:fld>
            <a:endParaRPr lang="en-US"/>
          </a:p>
        </p:txBody>
      </p:sp>
    </p:spTree>
    <p:extLst>
      <p:ext uri="{BB962C8B-B14F-4D97-AF65-F5344CB8AC3E}">
        <p14:creationId xmlns:p14="http://schemas.microsoft.com/office/powerpoint/2010/main" val="2226627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B9DD0-38B9-4DD7-99B9-6F07F336B2A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8480A8-4B7B-4CDE-863C-0823665A7E6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500EE42-C29F-486F-B098-13D8EA1A927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D26AD15-AF3B-4EA8-A1B8-F0671D9C3AB6}"/>
              </a:ext>
            </a:extLst>
          </p:cNvPr>
          <p:cNvSpPr>
            <a:spLocks noGrp="1"/>
          </p:cNvSpPr>
          <p:nvPr>
            <p:ph type="dt" sz="half" idx="10"/>
          </p:nvPr>
        </p:nvSpPr>
        <p:spPr/>
        <p:txBody>
          <a:bodyPr/>
          <a:lstStyle/>
          <a:p>
            <a:fld id="{8376222D-D565-4D72-BABC-3CA854D21A61}" type="datetimeFigureOut">
              <a:rPr lang="en-US" smtClean="0"/>
              <a:t>1/11/2026</a:t>
            </a:fld>
            <a:endParaRPr lang="en-US"/>
          </a:p>
        </p:txBody>
      </p:sp>
      <p:sp>
        <p:nvSpPr>
          <p:cNvPr id="6" name="Footer Placeholder 5">
            <a:extLst>
              <a:ext uri="{FF2B5EF4-FFF2-40B4-BE49-F238E27FC236}">
                <a16:creationId xmlns:a16="http://schemas.microsoft.com/office/drawing/2014/main" id="{3C8E48B4-361A-448A-832D-33FEFFB082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28B900F-A3A6-4479-89BE-E88DBB22795D}"/>
              </a:ext>
            </a:extLst>
          </p:cNvPr>
          <p:cNvSpPr>
            <a:spLocks noGrp="1"/>
          </p:cNvSpPr>
          <p:nvPr>
            <p:ph type="sldNum" sz="quarter" idx="12"/>
          </p:nvPr>
        </p:nvSpPr>
        <p:spPr/>
        <p:txBody>
          <a:bodyPr/>
          <a:lstStyle/>
          <a:p>
            <a:fld id="{990526C0-EB0F-4857-9E19-751F3689D042}" type="slidenum">
              <a:rPr lang="en-US" smtClean="0"/>
              <a:t>‹#›</a:t>
            </a:fld>
            <a:endParaRPr lang="en-US"/>
          </a:p>
        </p:txBody>
      </p:sp>
    </p:spTree>
    <p:extLst>
      <p:ext uri="{BB962C8B-B14F-4D97-AF65-F5344CB8AC3E}">
        <p14:creationId xmlns:p14="http://schemas.microsoft.com/office/powerpoint/2010/main" val="3006046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00311-FBBE-4A61-954A-D616415C316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931008C-27F5-4E41-ADDA-F193C70866B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C00A196-82F5-4F17-A2F5-B438DE49ACC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A3F673D-490C-472F-82B6-D5C7B2431D6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EC3F613-1D93-4701-8F73-7A269CF0909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32B48D2-CCEA-4B3D-9011-0189B3D2E044}"/>
              </a:ext>
            </a:extLst>
          </p:cNvPr>
          <p:cNvSpPr>
            <a:spLocks noGrp="1"/>
          </p:cNvSpPr>
          <p:nvPr>
            <p:ph type="dt" sz="half" idx="10"/>
          </p:nvPr>
        </p:nvSpPr>
        <p:spPr/>
        <p:txBody>
          <a:bodyPr/>
          <a:lstStyle/>
          <a:p>
            <a:fld id="{8376222D-D565-4D72-BABC-3CA854D21A61}" type="datetimeFigureOut">
              <a:rPr lang="en-US" smtClean="0"/>
              <a:t>1/11/2026</a:t>
            </a:fld>
            <a:endParaRPr lang="en-US"/>
          </a:p>
        </p:txBody>
      </p:sp>
      <p:sp>
        <p:nvSpPr>
          <p:cNvPr id="8" name="Footer Placeholder 7">
            <a:extLst>
              <a:ext uri="{FF2B5EF4-FFF2-40B4-BE49-F238E27FC236}">
                <a16:creationId xmlns:a16="http://schemas.microsoft.com/office/drawing/2014/main" id="{62F4F003-6632-4DAD-BEDD-E526A58CBDD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607C128-0EFB-4C56-82C7-AF2E300E3150}"/>
              </a:ext>
            </a:extLst>
          </p:cNvPr>
          <p:cNvSpPr>
            <a:spLocks noGrp="1"/>
          </p:cNvSpPr>
          <p:nvPr>
            <p:ph type="sldNum" sz="quarter" idx="12"/>
          </p:nvPr>
        </p:nvSpPr>
        <p:spPr/>
        <p:txBody>
          <a:bodyPr/>
          <a:lstStyle/>
          <a:p>
            <a:fld id="{990526C0-EB0F-4857-9E19-751F3689D042}" type="slidenum">
              <a:rPr lang="en-US" smtClean="0"/>
              <a:t>‹#›</a:t>
            </a:fld>
            <a:endParaRPr lang="en-US"/>
          </a:p>
        </p:txBody>
      </p:sp>
    </p:spTree>
    <p:extLst>
      <p:ext uri="{BB962C8B-B14F-4D97-AF65-F5344CB8AC3E}">
        <p14:creationId xmlns:p14="http://schemas.microsoft.com/office/powerpoint/2010/main" val="1347452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8CB14-9DD9-47C8-B371-4F944C0EF84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117F033-280C-4B1D-B4A1-5B60A946EB8B}"/>
              </a:ext>
            </a:extLst>
          </p:cNvPr>
          <p:cNvSpPr>
            <a:spLocks noGrp="1"/>
          </p:cNvSpPr>
          <p:nvPr>
            <p:ph type="dt" sz="half" idx="10"/>
          </p:nvPr>
        </p:nvSpPr>
        <p:spPr/>
        <p:txBody>
          <a:bodyPr/>
          <a:lstStyle/>
          <a:p>
            <a:fld id="{8376222D-D565-4D72-BABC-3CA854D21A61}" type="datetimeFigureOut">
              <a:rPr lang="en-US" smtClean="0"/>
              <a:t>1/11/2026</a:t>
            </a:fld>
            <a:endParaRPr lang="en-US"/>
          </a:p>
        </p:txBody>
      </p:sp>
      <p:sp>
        <p:nvSpPr>
          <p:cNvPr id="4" name="Footer Placeholder 3">
            <a:extLst>
              <a:ext uri="{FF2B5EF4-FFF2-40B4-BE49-F238E27FC236}">
                <a16:creationId xmlns:a16="http://schemas.microsoft.com/office/drawing/2014/main" id="{C18DD4F0-D892-4826-8DA0-B87CB45C269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1B4FA1-0A67-4045-920D-C98F95CC253B}"/>
              </a:ext>
            </a:extLst>
          </p:cNvPr>
          <p:cNvSpPr>
            <a:spLocks noGrp="1"/>
          </p:cNvSpPr>
          <p:nvPr>
            <p:ph type="sldNum" sz="quarter" idx="12"/>
          </p:nvPr>
        </p:nvSpPr>
        <p:spPr/>
        <p:txBody>
          <a:bodyPr/>
          <a:lstStyle/>
          <a:p>
            <a:fld id="{990526C0-EB0F-4857-9E19-751F3689D042}" type="slidenum">
              <a:rPr lang="en-US" smtClean="0"/>
              <a:t>‹#›</a:t>
            </a:fld>
            <a:endParaRPr lang="en-US"/>
          </a:p>
        </p:txBody>
      </p:sp>
    </p:spTree>
    <p:extLst>
      <p:ext uri="{BB962C8B-B14F-4D97-AF65-F5344CB8AC3E}">
        <p14:creationId xmlns:p14="http://schemas.microsoft.com/office/powerpoint/2010/main" val="3222177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809833B-964B-4201-BC0F-5A64CA942A02}"/>
              </a:ext>
            </a:extLst>
          </p:cNvPr>
          <p:cNvSpPr>
            <a:spLocks noGrp="1"/>
          </p:cNvSpPr>
          <p:nvPr>
            <p:ph type="dt" sz="half" idx="10"/>
          </p:nvPr>
        </p:nvSpPr>
        <p:spPr/>
        <p:txBody>
          <a:bodyPr/>
          <a:lstStyle/>
          <a:p>
            <a:fld id="{8376222D-D565-4D72-BABC-3CA854D21A61}" type="datetimeFigureOut">
              <a:rPr lang="en-US" smtClean="0"/>
              <a:t>1/11/2026</a:t>
            </a:fld>
            <a:endParaRPr lang="en-US"/>
          </a:p>
        </p:txBody>
      </p:sp>
      <p:sp>
        <p:nvSpPr>
          <p:cNvPr id="3" name="Footer Placeholder 2">
            <a:extLst>
              <a:ext uri="{FF2B5EF4-FFF2-40B4-BE49-F238E27FC236}">
                <a16:creationId xmlns:a16="http://schemas.microsoft.com/office/drawing/2014/main" id="{37AAAAA0-F985-4C6D-970C-AC31C7792F7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DA275B2-ECDF-4EAC-AD93-E63AC636A77C}"/>
              </a:ext>
            </a:extLst>
          </p:cNvPr>
          <p:cNvSpPr>
            <a:spLocks noGrp="1"/>
          </p:cNvSpPr>
          <p:nvPr>
            <p:ph type="sldNum" sz="quarter" idx="12"/>
          </p:nvPr>
        </p:nvSpPr>
        <p:spPr/>
        <p:txBody>
          <a:bodyPr/>
          <a:lstStyle/>
          <a:p>
            <a:fld id="{990526C0-EB0F-4857-9E19-751F3689D042}" type="slidenum">
              <a:rPr lang="en-US" smtClean="0"/>
              <a:t>‹#›</a:t>
            </a:fld>
            <a:endParaRPr lang="en-US"/>
          </a:p>
        </p:txBody>
      </p:sp>
    </p:spTree>
    <p:extLst>
      <p:ext uri="{BB962C8B-B14F-4D97-AF65-F5344CB8AC3E}">
        <p14:creationId xmlns:p14="http://schemas.microsoft.com/office/powerpoint/2010/main" val="1755554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46D61-27EE-45D4-B2DD-AA89624035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84ECDD-856E-4B1A-9BF8-B3121AEF646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3618BAC-B68B-41B8-96DB-8BEB83B4FF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1C6F5BC-FA7A-4CE9-BE2E-513ED80A706C}"/>
              </a:ext>
            </a:extLst>
          </p:cNvPr>
          <p:cNvSpPr>
            <a:spLocks noGrp="1"/>
          </p:cNvSpPr>
          <p:nvPr>
            <p:ph type="dt" sz="half" idx="10"/>
          </p:nvPr>
        </p:nvSpPr>
        <p:spPr/>
        <p:txBody>
          <a:bodyPr/>
          <a:lstStyle/>
          <a:p>
            <a:fld id="{8376222D-D565-4D72-BABC-3CA854D21A61}" type="datetimeFigureOut">
              <a:rPr lang="en-US" smtClean="0"/>
              <a:t>1/11/2026</a:t>
            </a:fld>
            <a:endParaRPr lang="en-US"/>
          </a:p>
        </p:txBody>
      </p:sp>
      <p:sp>
        <p:nvSpPr>
          <p:cNvPr id="6" name="Footer Placeholder 5">
            <a:extLst>
              <a:ext uri="{FF2B5EF4-FFF2-40B4-BE49-F238E27FC236}">
                <a16:creationId xmlns:a16="http://schemas.microsoft.com/office/drawing/2014/main" id="{B64F7437-C1C9-4081-BA51-573D136DDF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E456482-F55D-4421-A6CD-8ABF3C82C73A}"/>
              </a:ext>
            </a:extLst>
          </p:cNvPr>
          <p:cNvSpPr>
            <a:spLocks noGrp="1"/>
          </p:cNvSpPr>
          <p:nvPr>
            <p:ph type="sldNum" sz="quarter" idx="12"/>
          </p:nvPr>
        </p:nvSpPr>
        <p:spPr/>
        <p:txBody>
          <a:bodyPr/>
          <a:lstStyle/>
          <a:p>
            <a:fld id="{990526C0-EB0F-4857-9E19-751F3689D042}" type="slidenum">
              <a:rPr lang="en-US" smtClean="0"/>
              <a:t>‹#›</a:t>
            </a:fld>
            <a:endParaRPr lang="en-US"/>
          </a:p>
        </p:txBody>
      </p:sp>
    </p:spTree>
    <p:extLst>
      <p:ext uri="{BB962C8B-B14F-4D97-AF65-F5344CB8AC3E}">
        <p14:creationId xmlns:p14="http://schemas.microsoft.com/office/powerpoint/2010/main" val="986694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01F07-F187-4902-9192-DFDDF183C0E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DAE797A-BACA-4884-899E-A034F45D56F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BF78FC1-42AA-4EDE-A27B-033271B540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F45F1CF-B44C-4FD5-8D62-6E7A3ADBF3FC}"/>
              </a:ext>
            </a:extLst>
          </p:cNvPr>
          <p:cNvSpPr>
            <a:spLocks noGrp="1"/>
          </p:cNvSpPr>
          <p:nvPr>
            <p:ph type="dt" sz="half" idx="10"/>
          </p:nvPr>
        </p:nvSpPr>
        <p:spPr/>
        <p:txBody>
          <a:bodyPr/>
          <a:lstStyle/>
          <a:p>
            <a:fld id="{8376222D-D565-4D72-BABC-3CA854D21A61}" type="datetimeFigureOut">
              <a:rPr lang="en-US" smtClean="0"/>
              <a:t>1/11/2026</a:t>
            </a:fld>
            <a:endParaRPr lang="en-US"/>
          </a:p>
        </p:txBody>
      </p:sp>
      <p:sp>
        <p:nvSpPr>
          <p:cNvPr id="6" name="Footer Placeholder 5">
            <a:extLst>
              <a:ext uri="{FF2B5EF4-FFF2-40B4-BE49-F238E27FC236}">
                <a16:creationId xmlns:a16="http://schemas.microsoft.com/office/drawing/2014/main" id="{45F51416-1E3C-4C14-AD6D-C30A4CA74E2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727E6E-549D-4715-8068-F91B9430BFC7}"/>
              </a:ext>
            </a:extLst>
          </p:cNvPr>
          <p:cNvSpPr>
            <a:spLocks noGrp="1"/>
          </p:cNvSpPr>
          <p:nvPr>
            <p:ph type="sldNum" sz="quarter" idx="12"/>
          </p:nvPr>
        </p:nvSpPr>
        <p:spPr/>
        <p:txBody>
          <a:bodyPr/>
          <a:lstStyle/>
          <a:p>
            <a:fld id="{990526C0-EB0F-4857-9E19-751F3689D042}" type="slidenum">
              <a:rPr lang="en-US" smtClean="0"/>
              <a:t>‹#›</a:t>
            </a:fld>
            <a:endParaRPr lang="en-US"/>
          </a:p>
        </p:txBody>
      </p:sp>
    </p:spTree>
    <p:extLst>
      <p:ext uri="{BB962C8B-B14F-4D97-AF65-F5344CB8AC3E}">
        <p14:creationId xmlns:p14="http://schemas.microsoft.com/office/powerpoint/2010/main" val="1484165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017680B-6FC3-4FC2-BCDD-DDB487062E9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0B4C5A2-94BF-4C77-B04F-1C490977FD2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02E939-3B1C-4EE7-A0D5-F2036C44C5E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76222D-D565-4D72-BABC-3CA854D21A61}" type="datetimeFigureOut">
              <a:rPr lang="en-US" smtClean="0"/>
              <a:t>1/11/2026</a:t>
            </a:fld>
            <a:endParaRPr lang="en-US"/>
          </a:p>
        </p:txBody>
      </p:sp>
      <p:sp>
        <p:nvSpPr>
          <p:cNvPr id="5" name="Footer Placeholder 4">
            <a:extLst>
              <a:ext uri="{FF2B5EF4-FFF2-40B4-BE49-F238E27FC236}">
                <a16:creationId xmlns:a16="http://schemas.microsoft.com/office/drawing/2014/main" id="{CC402FE6-278B-4D60-A118-BEA346E9BEE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B75EB17-6C97-4672-AF02-680B3BF83B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0526C0-EB0F-4857-9E19-751F3689D042}" type="slidenum">
              <a:rPr lang="en-US" smtClean="0"/>
              <a:t>‹#›</a:t>
            </a:fld>
            <a:endParaRPr lang="en-US"/>
          </a:p>
        </p:txBody>
      </p:sp>
    </p:spTree>
    <p:extLst>
      <p:ext uri="{BB962C8B-B14F-4D97-AF65-F5344CB8AC3E}">
        <p14:creationId xmlns:p14="http://schemas.microsoft.com/office/powerpoint/2010/main" val="4606788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oleObject" Target="../embeddings/oleObject1.bin"/><Relationship Id="rId1" Type="http://schemas.openxmlformats.org/officeDocument/2006/relationships/slideLayout" Target="../slideLayouts/slideLayout1.xml"/><Relationship Id="rId5" Type="http://schemas.openxmlformats.org/officeDocument/2006/relationships/image" Target="../media/image2.w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8" Type="http://schemas.openxmlformats.org/officeDocument/2006/relationships/image" Target="../media/image75.png"/><Relationship Id="rId13" Type="http://schemas.openxmlformats.org/officeDocument/2006/relationships/oleObject" Target="../embeddings/oleObject64.bin"/><Relationship Id="rId18" Type="http://schemas.openxmlformats.org/officeDocument/2006/relationships/image" Target="../media/image67.wmf"/><Relationship Id="rId26" Type="http://schemas.openxmlformats.org/officeDocument/2006/relationships/image" Target="../media/image71.wmf"/><Relationship Id="rId3" Type="http://schemas.openxmlformats.org/officeDocument/2006/relationships/image" Target="../media/image60.wmf"/><Relationship Id="rId21" Type="http://schemas.openxmlformats.org/officeDocument/2006/relationships/oleObject" Target="../embeddings/oleObject68.bin"/><Relationship Id="rId7" Type="http://schemas.openxmlformats.org/officeDocument/2006/relationships/customXml" Target="../ink/ink2.xml"/><Relationship Id="rId12" Type="http://schemas.openxmlformats.org/officeDocument/2006/relationships/image" Target="../media/image77.png"/><Relationship Id="rId17" Type="http://schemas.openxmlformats.org/officeDocument/2006/relationships/oleObject" Target="../embeddings/oleObject66.bin"/><Relationship Id="rId25" Type="http://schemas.openxmlformats.org/officeDocument/2006/relationships/oleObject" Target="../embeddings/oleObject70.bin"/><Relationship Id="rId2" Type="http://schemas.openxmlformats.org/officeDocument/2006/relationships/oleObject" Target="../embeddings/oleObject63.bin"/><Relationship Id="rId16" Type="http://schemas.openxmlformats.org/officeDocument/2006/relationships/image" Target="../media/image66.wmf"/><Relationship Id="rId20" Type="http://schemas.openxmlformats.org/officeDocument/2006/relationships/image" Target="../media/image68.wmf"/><Relationship Id="rId1" Type="http://schemas.openxmlformats.org/officeDocument/2006/relationships/slideLayout" Target="../slideLayouts/slideLayout7.xml"/><Relationship Id="rId6" Type="http://schemas.openxmlformats.org/officeDocument/2006/relationships/image" Target="../media/image74.png"/><Relationship Id="rId11" Type="http://schemas.openxmlformats.org/officeDocument/2006/relationships/customXml" Target="../ink/ink4.xml"/><Relationship Id="rId24" Type="http://schemas.openxmlformats.org/officeDocument/2006/relationships/image" Target="../media/image70.wmf"/><Relationship Id="rId15" Type="http://schemas.openxmlformats.org/officeDocument/2006/relationships/oleObject" Target="../embeddings/oleObject65.bin"/><Relationship Id="rId23" Type="http://schemas.openxmlformats.org/officeDocument/2006/relationships/oleObject" Target="../embeddings/oleObject69.bin"/><Relationship Id="rId10" Type="http://schemas.openxmlformats.org/officeDocument/2006/relationships/image" Target="../media/image76.png"/><Relationship Id="rId19" Type="http://schemas.openxmlformats.org/officeDocument/2006/relationships/oleObject" Target="../embeddings/oleObject67.bin"/><Relationship Id="rId4" Type="http://schemas.openxmlformats.org/officeDocument/2006/relationships/customXml" Target="../ink/ink1.xml"/><Relationship Id="rId9" Type="http://schemas.openxmlformats.org/officeDocument/2006/relationships/customXml" Target="../ink/ink3.xml"/><Relationship Id="rId14" Type="http://schemas.openxmlformats.org/officeDocument/2006/relationships/image" Target="../media/image65.wmf"/><Relationship Id="rId22" Type="http://schemas.openxmlformats.org/officeDocument/2006/relationships/image" Target="../media/image69.wmf"/></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74.bin"/><Relationship Id="rId13" Type="http://schemas.openxmlformats.org/officeDocument/2006/relationships/image" Target="../media/image77.wmf"/><Relationship Id="rId18" Type="http://schemas.openxmlformats.org/officeDocument/2006/relationships/oleObject" Target="../embeddings/oleObject79.bin"/><Relationship Id="rId3" Type="http://schemas.openxmlformats.org/officeDocument/2006/relationships/image" Target="../media/image72.wmf"/><Relationship Id="rId21" Type="http://schemas.openxmlformats.org/officeDocument/2006/relationships/image" Target="../media/image81.wmf"/><Relationship Id="rId7" Type="http://schemas.openxmlformats.org/officeDocument/2006/relationships/image" Target="../media/image74.wmf"/><Relationship Id="rId12" Type="http://schemas.openxmlformats.org/officeDocument/2006/relationships/oleObject" Target="../embeddings/oleObject76.bin"/><Relationship Id="rId17" Type="http://schemas.openxmlformats.org/officeDocument/2006/relationships/image" Target="../media/image79.wmf"/><Relationship Id="rId2" Type="http://schemas.openxmlformats.org/officeDocument/2006/relationships/oleObject" Target="../embeddings/oleObject71.bin"/><Relationship Id="rId16" Type="http://schemas.openxmlformats.org/officeDocument/2006/relationships/oleObject" Target="../embeddings/oleObject78.bin"/><Relationship Id="rId20" Type="http://schemas.openxmlformats.org/officeDocument/2006/relationships/oleObject" Target="../embeddings/oleObject80.bin"/><Relationship Id="rId1" Type="http://schemas.openxmlformats.org/officeDocument/2006/relationships/slideLayout" Target="../slideLayouts/slideLayout7.xml"/><Relationship Id="rId6" Type="http://schemas.openxmlformats.org/officeDocument/2006/relationships/oleObject" Target="../embeddings/oleObject73.bin"/><Relationship Id="rId11" Type="http://schemas.openxmlformats.org/officeDocument/2006/relationships/image" Target="../media/image76.wmf"/><Relationship Id="rId5" Type="http://schemas.openxmlformats.org/officeDocument/2006/relationships/image" Target="../media/image73.wmf"/><Relationship Id="rId15" Type="http://schemas.openxmlformats.org/officeDocument/2006/relationships/image" Target="../media/image78.wmf"/><Relationship Id="rId23" Type="http://schemas.openxmlformats.org/officeDocument/2006/relationships/image" Target="../media/image82.wmf"/><Relationship Id="rId10" Type="http://schemas.openxmlformats.org/officeDocument/2006/relationships/oleObject" Target="../embeddings/oleObject75.bin"/><Relationship Id="rId19" Type="http://schemas.openxmlformats.org/officeDocument/2006/relationships/image" Target="../media/image80.wmf"/><Relationship Id="rId4" Type="http://schemas.openxmlformats.org/officeDocument/2006/relationships/oleObject" Target="../embeddings/oleObject72.bin"/><Relationship Id="rId9" Type="http://schemas.openxmlformats.org/officeDocument/2006/relationships/image" Target="../media/image75.wmf"/><Relationship Id="rId14" Type="http://schemas.openxmlformats.org/officeDocument/2006/relationships/oleObject" Target="../embeddings/oleObject77.bin"/><Relationship Id="rId22" Type="http://schemas.openxmlformats.org/officeDocument/2006/relationships/oleObject" Target="../embeddings/oleObject81.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85.bin"/><Relationship Id="rId3" Type="http://schemas.openxmlformats.org/officeDocument/2006/relationships/image" Target="../media/image83.wmf"/><Relationship Id="rId7" Type="http://schemas.openxmlformats.org/officeDocument/2006/relationships/image" Target="../media/image85.wmf"/><Relationship Id="rId2" Type="http://schemas.openxmlformats.org/officeDocument/2006/relationships/oleObject" Target="../embeddings/oleObject82.bin"/><Relationship Id="rId1" Type="http://schemas.openxmlformats.org/officeDocument/2006/relationships/slideLayout" Target="../slideLayouts/slideLayout7.xml"/><Relationship Id="rId6" Type="http://schemas.openxmlformats.org/officeDocument/2006/relationships/oleObject" Target="../embeddings/oleObject84.bin"/><Relationship Id="rId11" Type="http://schemas.openxmlformats.org/officeDocument/2006/relationships/image" Target="../media/image87.wmf"/><Relationship Id="rId5" Type="http://schemas.openxmlformats.org/officeDocument/2006/relationships/image" Target="../media/image84.wmf"/><Relationship Id="rId10" Type="http://schemas.openxmlformats.org/officeDocument/2006/relationships/oleObject" Target="../embeddings/oleObject86.bin"/><Relationship Id="rId4" Type="http://schemas.openxmlformats.org/officeDocument/2006/relationships/oleObject" Target="../embeddings/oleObject83.bin"/><Relationship Id="rId9" Type="http://schemas.openxmlformats.org/officeDocument/2006/relationships/image" Target="../media/image86.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90.bin"/><Relationship Id="rId3" Type="http://schemas.openxmlformats.org/officeDocument/2006/relationships/image" Target="../media/image88.wmf"/><Relationship Id="rId7" Type="http://schemas.openxmlformats.org/officeDocument/2006/relationships/image" Target="../media/image90.wmf"/><Relationship Id="rId2" Type="http://schemas.openxmlformats.org/officeDocument/2006/relationships/oleObject" Target="../embeddings/oleObject87.bin"/><Relationship Id="rId1" Type="http://schemas.openxmlformats.org/officeDocument/2006/relationships/slideLayout" Target="../slideLayouts/slideLayout7.xml"/><Relationship Id="rId6" Type="http://schemas.openxmlformats.org/officeDocument/2006/relationships/oleObject" Target="../embeddings/oleObject89.bin"/><Relationship Id="rId11" Type="http://schemas.openxmlformats.org/officeDocument/2006/relationships/image" Target="../media/image83.wmf"/><Relationship Id="rId5" Type="http://schemas.openxmlformats.org/officeDocument/2006/relationships/image" Target="../media/image89.wmf"/><Relationship Id="rId10" Type="http://schemas.openxmlformats.org/officeDocument/2006/relationships/oleObject" Target="../embeddings/oleObject82.bin"/><Relationship Id="rId4" Type="http://schemas.openxmlformats.org/officeDocument/2006/relationships/oleObject" Target="../embeddings/oleObject88.bin"/><Relationship Id="rId9" Type="http://schemas.openxmlformats.org/officeDocument/2006/relationships/image" Target="../media/image91.wmf"/></Relationships>
</file>

<file path=ppt/slides/_rels/slide14.xml.rels><?xml version="1.0" encoding="UTF-8" standalone="yes"?>
<Relationships xmlns="http://schemas.openxmlformats.org/package/2006/relationships"><Relationship Id="rId3" Type="http://schemas.openxmlformats.org/officeDocument/2006/relationships/image" Target="../media/image92.wmf"/><Relationship Id="rId2" Type="http://schemas.openxmlformats.org/officeDocument/2006/relationships/oleObject" Target="../embeddings/oleObject91.bin"/><Relationship Id="rId1" Type="http://schemas.openxmlformats.org/officeDocument/2006/relationships/slideLayout" Target="../slideLayouts/slideLayout7.xml"/><Relationship Id="rId5" Type="http://schemas.openxmlformats.org/officeDocument/2006/relationships/image" Target="../media/image93.wmf"/><Relationship Id="rId4" Type="http://schemas.openxmlformats.org/officeDocument/2006/relationships/oleObject" Target="../embeddings/oleObject92.bin"/></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7" Type="http://schemas.openxmlformats.org/officeDocument/2006/relationships/image" Target="../media/image5.wmf"/><Relationship Id="rId2" Type="http://schemas.openxmlformats.org/officeDocument/2006/relationships/oleObject" Target="../embeddings/oleObject3.bin"/><Relationship Id="rId1" Type="http://schemas.openxmlformats.org/officeDocument/2006/relationships/slideLayout" Target="../slideLayouts/slideLayout7.xml"/><Relationship Id="rId6" Type="http://schemas.openxmlformats.org/officeDocument/2006/relationships/oleObject" Target="../embeddings/oleObject5.bin"/><Relationship Id="rId5" Type="http://schemas.openxmlformats.org/officeDocument/2006/relationships/image" Target="../media/image4.wmf"/><Relationship Id="rId4" Type="http://schemas.openxmlformats.org/officeDocument/2006/relationships/oleObject" Target="../embeddings/oleObject4.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9.bin"/><Relationship Id="rId13" Type="http://schemas.openxmlformats.org/officeDocument/2006/relationships/image" Target="../media/image11.wmf"/><Relationship Id="rId3" Type="http://schemas.openxmlformats.org/officeDocument/2006/relationships/image" Target="../media/image6.wmf"/><Relationship Id="rId7" Type="http://schemas.openxmlformats.org/officeDocument/2006/relationships/image" Target="../media/image8.wmf"/><Relationship Id="rId12" Type="http://schemas.openxmlformats.org/officeDocument/2006/relationships/oleObject" Target="../embeddings/oleObject11.bin"/><Relationship Id="rId2" Type="http://schemas.openxmlformats.org/officeDocument/2006/relationships/oleObject" Target="../embeddings/oleObject6.bin"/><Relationship Id="rId1" Type="http://schemas.openxmlformats.org/officeDocument/2006/relationships/slideLayout" Target="../slideLayouts/slideLayout7.xml"/><Relationship Id="rId6" Type="http://schemas.openxmlformats.org/officeDocument/2006/relationships/oleObject" Target="../embeddings/oleObject8.bin"/><Relationship Id="rId11" Type="http://schemas.openxmlformats.org/officeDocument/2006/relationships/image" Target="../media/image10.wmf"/><Relationship Id="rId5" Type="http://schemas.openxmlformats.org/officeDocument/2006/relationships/image" Target="../media/image7.wmf"/><Relationship Id="rId15" Type="http://schemas.openxmlformats.org/officeDocument/2006/relationships/image" Target="../media/image12.wmf"/><Relationship Id="rId10" Type="http://schemas.openxmlformats.org/officeDocument/2006/relationships/oleObject" Target="../embeddings/oleObject10.bin"/><Relationship Id="rId4" Type="http://schemas.openxmlformats.org/officeDocument/2006/relationships/oleObject" Target="../embeddings/oleObject7.bin"/><Relationship Id="rId9" Type="http://schemas.openxmlformats.org/officeDocument/2006/relationships/image" Target="../media/image9.wmf"/><Relationship Id="rId14" Type="http://schemas.openxmlformats.org/officeDocument/2006/relationships/oleObject" Target="../embeddings/oleObject12.bin"/></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image" Target="../media/image18.wmf"/><Relationship Id="rId18" Type="http://schemas.openxmlformats.org/officeDocument/2006/relationships/oleObject" Target="../embeddings/oleObject21.bin"/><Relationship Id="rId26" Type="http://schemas.openxmlformats.org/officeDocument/2006/relationships/oleObject" Target="../embeddings/oleObject25.bin"/><Relationship Id="rId3" Type="http://schemas.openxmlformats.org/officeDocument/2006/relationships/image" Target="../media/image13.wmf"/><Relationship Id="rId21" Type="http://schemas.openxmlformats.org/officeDocument/2006/relationships/image" Target="../media/image22.wmf"/><Relationship Id="rId7" Type="http://schemas.openxmlformats.org/officeDocument/2006/relationships/image" Target="../media/image15.wmf"/><Relationship Id="rId12" Type="http://schemas.openxmlformats.org/officeDocument/2006/relationships/oleObject" Target="../embeddings/oleObject18.bin"/><Relationship Id="rId17" Type="http://schemas.openxmlformats.org/officeDocument/2006/relationships/image" Target="../media/image20.wmf"/><Relationship Id="rId25" Type="http://schemas.openxmlformats.org/officeDocument/2006/relationships/image" Target="../media/image24.wmf"/><Relationship Id="rId2" Type="http://schemas.openxmlformats.org/officeDocument/2006/relationships/oleObject" Target="../embeddings/oleObject13.bin"/><Relationship Id="rId16" Type="http://schemas.openxmlformats.org/officeDocument/2006/relationships/oleObject" Target="../embeddings/oleObject20.bin"/><Relationship Id="rId20" Type="http://schemas.openxmlformats.org/officeDocument/2006/relationships/oleObject" Target="../embeddings/oleObject22.bin"/><Relationship Id="rId29" Type="http://schemas.openxmlformats.org/officeDocument/2006/relationships/image" Target="../media/image26.wmf"/><Relationship Id="rId1" Type="http://schemas.openxmlformats.org/officeDocument/2006/relationships/slideLayout" Target="../slideLayouts/slideLayout7.xml"/><Relationship Id="rId6" Type="http://schemas.openxmlformats.org/officeDocument/2006/relationships/oleObject" Target="../embeddings/oleObject15.bin"/><Relationship Id="rId11" Type="http://schemas.openxmlformats.org/officeDocument/2006/relationships/image" Target="../media/image17.wmf"/><Relationship Id="rId24" Type="http://schemas.openxmlformats.org/officeDocument/2006/relationships/oleObject" Target="../embeddings/oleObject24.bin"/><Relationship Id="rId5" Type="http://schemas.openxmlformats.org/officeDocument/2006/relationships/image" Target="../media/image14.wmf"/><Relationship Id="rId15" Type="http://schemas.openxmlformats.org/officeDocument/2006/relationships/image" Target="../media/image19.wmf"/><Relationship Id="rId23" Type="http://schemas.openxmlformats.org/officeDocument/2006/relationships/image" Target="../media/image23.wmf"/><Relationship Id="rId28" Type="http://schemas.openxmlformats.org/officeDocument/2006/relationships/oleObject" Target="../embeddings/oleObject26.bin"/><Relationship Id="rId10" Type="http://schemas.openxmlformats.org/officeDocument/2006/relationships/oleObject" Target="../embeddings/oleObject17.bin"/><Relationship Id="rId19" Type="http://schemas.openxmlformats.org/officeDocument/2006/relationships/image" Target="../media/image21.wmf"/><Relationship Id="rId4" Type="http://schemas.openxmlformats.org/officeDocument/2006/relationships/oleObject" Target="../embeddings/oleObject14.bin"/><Relationship Id="rId9" Type="http://schemas.openxmlformats.org/officeDocument/2006/relationships/image" Target="../media/image16.wmf"/><Relationship Id="rId14" Type="http://schemas.openxmlformats.org/officeDocument/2006/relationships/oleObject" Target="../embeddings/oleObject19.bin"/><Relationship Id="rId22" Type="http://schemas.openxmlformats.org/officeDocument/2006/relationships/oleObject" Target="../embeddings/oleObject23.bin"/><Relationship Id="rId27" Type="http://schemas.openxmlformats.org/officeDocument/2006/relationships/image" Target="../media/image25.w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30.bin"/><Relationship Id="rId13" Type="http://schemas.openxmlformats.org/officeDocument/2006/relationships/image" Target="../media/image32.wmf"/><Relationship Id="rId3" Type="http://schemas.openxmlformats.org/officeDocument/2006/relationships/image" Target="../media/image27.wmf"/><Relationship Id="rId7" Type="http://schemas.openxmlformats.org/officeDocument/2006/relationships/image" Target="../media/image29.wmf"/><Relationship Id="rId12" Type="http://schemas.openxmlformats.org/officeDocument/2006/relationships/oleObject" Target="../embeddings/oleObject32.bin"/><Relationship Id="rId17" Type="http://schemas.openxmlformats.org/officeDocument/2006/relationships/image" Target="../media/image26.wmf"/><Relationship Id="rId2" Type="http://schemas.openxmlformats.org/officeDocument/2006/relationships/oleObject" Target="../embeddings/oleObject27.bin"/><Relationship Id="rId16" Type="http://schemas.openxmlformats.org/officeDocument/2006/relationships/oleObject" Target="../embeddings/oleObject26.bin"/><Relationship Id="rId1" Type="http://schemas.openxmlformats.org/officeDocument/2006/relationships/slideLayout" Target="../slideLayouts/slideLayout7.xml"/><Relationship Id="rId6" Type="http://schemas.openxmlformats.org/officeDocument/2006/relationships/oleObject" Target="../embeddings/oleObject29.bin"/><Relationship Id="rId11" Type="http://schemas.openxmlformats.org/officeDocument/2006/relationships/image" Target="../media/image31.wmf"/><Relationship Id="rId5" Type="http://schemas.openxmlformats.org/officeDocument/2006/relationships/image" Target="../media/image28.wmf"/><Relationship Id="rId15" Type="http://schemas.openxmlformats.org/officeDocument/2006/relationships/image" Target="../media/image33.wmf"/><Relationship Id="rId10" Type="http://schemas.openxmlformats.org/officeDocument/2006/relationships/oleObject" Target="../embeddings/oleObject31.bin"/><Relationship Id="rId4" Type="http://schemas.openxmlformats.org/officeDocument/2006/relationships/oleObject" Target="../embeddings/oleObject28.bin"/><Relationship Id="rId9" Type="http://schemas.openxmlformats.org/officeDocument/2006/relationships/image" Target="../media/image30.wmf"/><Relationship Id="rId14" Type="http://schemas.openxmlformats.org/officeDocument/2006/relationships/oleObject" Target="../embeddings/oleObject33.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37.bin"/><Relationship Id="rId13" Type="http://schemas.openxmlformats.org/officeDocument/2006/relationships/image" Target="../media/image39.wmf"/><Relationship Id="rId18" Type="http://schemas.openxmlformats.org/officeDocument/2006/relationships/oleObject" Target="../embeddings/oleObject42.bin"/><Relationship Id="rId3" Type="http://schemas.openxmlformats.org/officeDocument/2006/relationships/image" Target="../media/image34.wmf"/><Relationship Id="rId21" Type="http://schemas.openxmlformats.org/officeDocument/2006/relationships/image" Target="../media/image43.wmf"/><Relationship Id="rId7" Type="http://schemas.openxmlformats.org/officeDocument/2006/relationships/image" Target="../media/image36.wmf"/><Relationship Id="rId12" Type="http://schemas.openxmlformats.org/officeDocument/2006/relationships/oleObject" Target="../embeddings/oleObject39.bin"/><Relationship Id="rId17" Type="http://schemas.openxmlformats.org/officeDocument/2006/relationships/image" Target="../media/image41.wmf"/><Relationship Id="rId2" Type="http://schemas.openxmlformats.org/officeDocument/2006/relationships/oleObject" Target="../embeddings/oleObject34.bin"/><Relationship Id="rId16" Type="http://schemas.openxmlformats.org/officeDocument/2006/relationships/oleObject" Target="../embeddings/oleObject41.bin"/><Relationship Id="rId20" Type="http://schemas.openxmlformats.org/officeDocument/2006/relationships/oleObject" Target="../embeddings/oleObject43.bin"/><Relationship Id="rId1" Type="http://schemas.openxmlformats.org/officeDocument/2006/relationships/slideLayout" Target="../slideLayouts/slideLayout7.xml"/><Relationship Id="rId6" Type="http://schemas.openxmlformats.org/officeDocument/2006/relationships/oleObject" Target="../embeddings/oleObject36.bin"/><Relationship Id="rId11" Type="http://schemas.openxmlformats.org/officeDocument/2006/relationships/image" Target="../media/image38.wmf"/><Relationship Id="rId5" Type="http://schemas.openxmlformats.org/officeDocument/2006/relationships/image" Target="../media/image35.wmf"/><Relationship Id="rId15" Type="http://schemas.openxmlformats.org/officeDocument/2006/relationships/image" Target="../media/image40.wmf"/><Relationship Id="rId10" Type="http://schemas.openxmlformats.org/officeDocument/2006/relationships/oleObject" Target="../embeddings/oleObject38.bin"/><Relationship Id="rId19" Type="http://schemas.openxmlformats.org/officeDocument/2006/relationships/image" Target="../media/image42.wmf"/><Relationship Id="rId4" Type="http://schemas.openxmlformats.org/officeDocument/2006/relationships/oleObject" Target="../embeddings/oleObject35.bin"/><Relationship Id="rId9" Type="http://schemas.openxmlformats.org/officeDocument/2006/relationships/image" Target="../media/image37.wmf"/><Relationship Id="rId14" Type="http://schemas.openxmlformats.org/officeDocument/2006/relationships/oleObject" Target="../embeddings/oleObject40.bin"/></Relationships>
</file>

<file path=ppt/slides/_rels/slide7.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4.png"/><Relationship Id="rId7" Type="http://schemas.openxmlformats.org/officeDocument/2006/relationships/image" Target="../media/image46.wmf"/><Relationship Id="rId2" Type="http://schemas.openxmlformats.org/officeDocument/2006/relationships/hyperlink" Target="https://physics.info/dielectrics/" TargetMode="External"/><Relationship Id="rId1" Type="http://schemas.openxmlformats.org/officeDocument/2006/relationships/slideLayout" Target="../slideLayouts/slideLayout7.xml"/><Relationship Id="rId6" Type="http://schemas.openxmlformats.org/officeDocument/2006/relationships/oleObject" Target="../embeddings/oleObject45.bin"/><Relationship Id="rId5" Type="http://schemas.openxmlformats.org/officeDocument/2006/relationships/image" Target="../media/image45.wmf"/><Relationship Id="rId4" Type="http://schemas.openxmlformats.org/officeDocument/2006/relationships/oleObject" Target="../embeddings/oleObject44.bin"/></Relationships>
</file>

<file path=ppt/slides/_rels/slide8.xml.rels><?xml version="1.0" encoding="UTF-8" standalone="yes"?>
<Relationships xmlns="http://schemas.openxmlformats.org/package/2006/relationships"><Relationship Id="rId8" Type="http://schemas.openxmlformats.org/officeDocument/2006/relationships/image" Target="../media/image50.wmf"/><Relationship Id="rId3" Type="http://schemas.openxmlformats.org/officeDocument/2006/relationships/oleObject" Target="../embeddings/oleObject46.bin"/><Relationship Id="rId7" Type="http://schemas.openxmlformats.org/officeDocument/2006/relationships/oleObject" Target="../embeddings/oleObject48.bin"/><Relationship Id="rId12" Type="http://schemas.openxmlformats.org/officeDocument/2006/relationships/image" Target="../media/image52.wm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9.wmf"/><Relationship Id="rId11" Type="http://schemas.openxmlformats.org/officeDocument/2006/relationships/oleObject" Target="../embeddings/oleObject50.bin"/><Relationship Id="rId5" Type="http://schemas.openxmlformats.org/officeDocument/2006/relationships/oleObject" Target="../embeddings/oleObject47.bin"/><Relationship Id="rId10" Type="http://schemas.openxmlformats.org/officeDocument/2006/relationships/image" Target="../media/image51.wmf"/><Relationship Id="rId4" Type="http://schemas.openxmlformats.org/officeDocument/2006/relationships/image" Target="../media/image48.wmf"/><Relationship Id="rId9" Type="http://schemas.openxmlformats.org/officeDocument/2006/relationships/oleObject" Target="../embeddings/oleObject49.bin"/></Relationships>
</file>

<file path=ppt/slides/_rels/slide9.xml.rels><?xml version="1.0" encoding="UTF-8" standalone="yes"?>
<Relationships xmlns="http://schemas.openxmlformats.org/package/2006/relationships"><Relationship Id="rId8" Type="http://schemas.openxmlformats.org/officeDocument/2006/relationships/image" Target="../media/image55.wmf"/><Relationship Id="rId13" Type="http://schemas.openxmlformats.org/officeDocument/2006/relationships/oleObject" Target="../embeddings/oleObject56.bin"/><Relationship Id="rId18" Type="http://schemas.openxmlformats.org/officeDocument/2006/relationships/image" Target="../media/image60.wmf"/><Relationship Id="rId26" Type="http://schemas.openxmlformats.org/officeDocument/2006/relationships/image" Target="../media/image64.wmf"/><Relationship Id="rId3" Type="http://schemas.openxmlformats.org/officeDocument/2006/relationships/oleObject" Target="../embeddings/oleObject51.bin"/><Relationship Id="rId21" Type="http://schemas.openxmlformats.org/officeDocument/2006/relationships/oleObject" Target="../embeddings/oleObject60.bin"/><Relationship Id="rId7" Type="http://schemas.openxmlformats.org/officeDocument/2006/relationships/oleObject" Target="../embeddings/oleObject53.bin"/><Relationship Id="rId12" Type="http://schemas.openxmlformats.org/officeDocument/2006/relationships/image" Target="../media/image57.wmf"/><Relationship Id="rId17" Type="http://schemas.openxmlformats.org/officeDocument/2006/relationships/oleObject" Target="../embeddings/oleObject58.bin"/><Relationship Id="rId25" Type="http://schemas.openxmlformats.org/officeDocument/2006/relationships/oleObject" Target="../embeddings/oleObject62.bin"/><Relationship Id="rId2" Type="http://schemas.openxmlformats.org/officeDocument/2006/relationships/notesSlide" Target="../notesSlides/notesSlide2.xml"/><Relationship Id="rId16" Type="http://schemas.openxmlformats.org/officeDocument/2006/relationships/image" Target="../media/image59.wmf"/><Relationship Id="rId20" Type="http://schemas.openxmlformats.org/officeDocument/2006/relationships/image" Target="../media/image61.wmf"/><Relationship Id="rId1" Type="http://schemas.openxmlformats.org/officeDocument/2006/relationships/slideLayout" Target="../slideLayouts/slideLayout7.xml"/><Relationship Id="rId6" Type="http://schemas.openxmlformats.org/officeDocument/2006/relationships/image" Target="../media/image54.wmf"/><Relationship Id="rId11" Type="http://schemas.openxmlformats.org/officeDocument/2006/relationships/oleObject" Target="../embeddings/oleObject55.bin"/><Relationship Id="rId24" Type="http://schemas.openxmlformats.org/officeDocument/2006/relationships/image" Target="../media/image63.wmf"/><Relationship Id="rId5" Type="http://schemas.openxmlformats.org/officeDocument/2006/relationships/oleObject" Target="../embeddings/oleObject52.bin"/><Relationship Id="rId15" Type="http://schemas.openxmlformats.org/officeDocument/2006/relationships/oleObject" Target="../embeddings/oleObject57.bin"/><Relationship Id="rId23" Type="http://schemas.openxmlformats.org/officeDocument/2006/relationships/oleObject" Target="../embeddings/oleObject61.bin"/><Relationship Id="rId10" Type="http://schemas.openxmlformats.org/officeDocument/2006/relationships/image" Target="../media/image56.wmf"/><Relationship Id="rId19" Type="http://schemas.openxmlformats.org/officeDocument/2006/relationships/oleObject" Target="../embeddings/oleObject59.bin"/><Relationship Id="rId4" Type="http://schemas.openxmlformats.org/officeDocument/2006/relationships/image" Target="../media/image53.wmf"/><Relationship Id="rId9" Type="http://schemas.openxmlformats.org/officeDocument/2006/relationships/oleObject" Target="../embeddings/oleObject54.bin"/><Relationship Id="rId14" Type="http://schemas.openxmlformats.org/officeDocument/2006/relationships/image" Target="../media/image58.wmf"/><Relationship Id="rId22" Type="http://schemas.openxmlformats.org/officeDocument/2006/relationships/image" Target="../media/image6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B6247-3A60-49D4-86D6-03660B2A1619}"/>
              </a:ext>
            </a:extLst>
          </p:cNvPr>
          <p:cNvSpPr>
            <a:spLocks noGrp="1"/>
          </p:cNvSpPr>
          <p:nvPr>
            <p:ph type="ctrTitle"/>
          </p:nvPr>
        </p:nvSpPr>
        <p:spPr>
          <a:xfrm>
            <a:off x="1536097" y="347981"/>
            <a:ext cx="9144000" cy="607046"/>
          </a:xfrm>
        </p:spPr>
        <p:txBody>
          <a:bodyPr>
            <a:normAutofit/>
          </a:bodyPr>
          <a:lstStyle/>
          <a:p>
            <a:r>
              <a:rPr lang="en-US" sz="3600" b="1" u="sng" dirty="0">
                <a:latin typeface="+mn-lt"/>
              </a:rPr>
              <a:t>A.6 Electric Fields in Matter</a:t>
            </a:r>
          </a:p>
        </p:txBody>
      </p:sp>
      <p:graphicFrame>
        <p:nvGraphicFramePr>
          <p:cNvPr id="6" name="Object 5">
            <a:extLst>
              <a:ext uri="{FF2B5EF4-FFF2-40B4-BE49-F238E27FC236}">
                <a16:creationId xmlns:a16="http://schemas.microsoft.com/office/drawing/2014/main" id="{2A25867F-E41B-4116-B117-2C1548937D0D}"/>
              </a:ext>
            </a:extLst>
          </p:cNvPr>
          <p:cNvGraphicFramePr>
            <a:graphicFrameLocks noChangeAspect="1"/>
          </p:cNvGraphicFramePr>
          <p:nvPr>
            <p:extLst>
              <p:ext uri="{D42A27DB-BD31-4B8C-83A1-F6EECF244321}">
                <p14:modId xmlns:p14="http://schemas.microsoft.com/office/powerpoint/2010/main" val="4096126458"/>
              </p:ext>
            </p:extLst>
          </p:nvPr>
        </p:nvGraphicFramePr>
        <p:xfrm>
          <a:off x="582005" y="4310003"/>
          <a:ext cx="2928730" cy="2102732"/>
        </p:xfrm>
        <a:graphic>
          <a:graphicData uri="http://schemas.openxmlformats.org/presentationml/2006/ole">
            <mc:AlternateContent xmlns:mc="http://schemas.openxmlformats.org/markup-compatibility/2006">
              <mc:Choice xmlns:v="urn:schemas-microsoft-com:vml" Requires="v">
                <p:oleObj name="Bitmap Image" r:id="rId2" imgW="2247840" imgH="1706760" progId="Paint.Picture">
                  <p:embed/>
                </p:oleObj>
              </mc:Choice>
              <mc:Fallback>
                <p:oleObj name="Bitmap Image" r:id="rId2" imgW="2247840" imgH="1706760" progId="Paint.Picture">
                  <p:embed/>
                  <p:pic>
                    <p:nvPicPr>
                      <p:cNvPr id="5" name="Object 4">
                        <a:extLst>
                          <a:ext uri="{FF2B5EF4-FFF2-40B4-BE49-F238E27FC236}">
                            <a16:creationId xmlns:a16="http://schemas.microsoft.com/office/drawing/2014/main" id="{3DBACBA7-472B-42AD-BA5E-4AEDEFA62A10}"/>
                          </a:ext>
                        </a:extLst>
                      </p:cNvPr>
                      <p:cNvPicPr>
                        <a:picLocks noChangeAspect="1" noChangeArrowheads="1"/>
                      </p:cNvPicPr>
                      <p:nvPr/>
                    </p:nvPicPr>
                    <p:blipFill>
                      <a:blip r:embed="rId3"/>
                      <a:srcRect l="-2655" t="4500" r="677" b="-623"/>
                      <a:stretch>
                        <a:fillRect/>
                      </a:stretch>
                    </p:blipFill>
                    <p:spPr bwMode="auto">
                      <a:xfrm>
                        <a:off x="582005" y="4310003"/>
                        <a:ext cx="2928730" cy="2102732"/>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6BDF75C7-7028-4DFA-AB74-7528A490A88A}"/>
              </a:ext>
            </a:extLst>
          </p:cNvPr>
          <p:cNvSpPr txBox="1"/>
          <p:nvPr/>
        </p:nvSpPr>
        <p:spPr>
          <a:xfrm>
            <a:off x="1003853" y="1309398"/>
            <a:ext cx="10029669" cy="646331"/>
          </a:xfrm>
          <a:prstGeom prst="rect">
            <a:avLst/>
          </a:prstGeom>
          <a:noFill/>
        </p:spPr>
        <p:txBody>
          <a:bodyPr wrap="none" rtlCol="0">
            <a:spAutoFit/>
          </a:bodyPr>
          <a:lstStyle/>
          <a:p>
            <a:r>
              <a:rPr lang="en-US" dirty="0"/>
              <a:t>One last thing before we jump into circuits.  Having now covered force and energy, we’d (I’d?) now like to</a:t>
            </a:r>
          </a:p>
          <a:p>
            <a:r>
              <a:rPr lang="en-US" dirty="0"/>
              <a:t>investigate what will happen when we place a typical chunk of matter in an electric field.  So to that end, </a:t>
            </a:r>
          </a:p>
        </p:txBody>
      </p:sp>
      <p:sp>
        <p:nvSpPr>
          <p:cNvPr id="8" name="Rectangle 7">
            <a:extLst>
              <a:ext uri="{FF2B5EF4-FFF2-40B4-BE49-F238E27FC236}">
                <a16:creationId xmlns:a16="http://schemas.microsoft.com/office/drawing/2014/main" id="{D2037091-5E55-49A2-AEB5-CE09E9F13BA9}"/>
              </a:ext>
            </a:extLst>
          </p:cNvPr>
          <p:cNvSpPr/>
          <p:nvPr/>
        </p:nvSpPr>
        <p:spPr>
          <a:xfrm>
            <a:off x="1003853" y="2267759"/>
            <a:ext cx="4535556" cy="1815882"/>
          </a:xfrm>
          <a:prstGeom prst="rect">
            <a:avLst/>
          </a:prstGeom>
        </p:spPr>
        <p:txBody>
          <a:bodyPr wrap="square">
            <a:spAutoFit/>
          </a:bodyPr>
          <a:lstStyle/>
          <a:p>
            <a:r>
              <a:rPr lang="en-US" sz="1600" dirty="0"/>
              <a:t>Consider a chunk of matter, which consists, </a:t>
            </a:r>
          </a:p>
          <a:p>
            <a:r>
              <a:rPr lang="en-US" sz="1600" dirty="0"/>
              <a:t>we’ll suppose, of a lattice of atoms (pink guys </a:t>
            </a:r>
          </a:p>
          <a:p>
            <a:r>
              <a:rPr lang="en-US" sz="1600" dirty="0"/>
              <a:t>nuclei, and blue clouds are electrons).  And that the nucleus has charge q, and the electron cloud therefore –q.  Further, we’ll suppose that there are</a:t>
            </a:r>
          </a:p>
          <a:p>
            <a:r>
              <a:rPr lang="en-US" sz="1600" dirty="0"/>
              <a:t>n atoms per unit volume, where n = (N</a:t>
            </a:r>
            <a:r>
              <a:rPr lang="en-US" sz="1600" baseline="-25000" dirty="0"/>
              <a:t>A</a:t>
            </a:r>
            <a:r>
              <a:rPr lang="en-US" sz="1600" dirty="0"/>
              <a:t>/molar mass)·density.</a:t>
            </a:r>
          </a:p>
        </p:txBody>
      </p:sp>
      <p:graphicFrame>
        <p:nvGraphicFramePr>
          <p:cNvPr id="9" name="Object 8">
            <a:extLst>
              <a:ext uri="{FF2B5EF4-FFF2-40B4-BE49-F238E27FC236}">
                <a16:creationId xmlns:a16="http://schemas.microsoft.com/office/drawing/2014/main" id="{12BA5C24-57C8-48BC-9EFF-8B4A326EE375}"/>
              </a:ext>
            </a:extLst>
          </p:cNvPr>
          <p:cNvGraphicFramePr>
            <a:graphicFrameLocks noChangeAspect="1"/>
          </p:cNvGraphicFramePr>
          <p:nvPr>
            <p:extLst>
              <p:ext uri="{D42A27DB-BD31-4B8C-83A1-F6EECF244321}">
                <p14:modId xmlns:p14="http://schemas.microsoft.com/office/powerpoint/2010/main" val="2559587226"/>
              </p:ext>
            </p:extLst>
          </p:nvPr>
        </p:nvGraphicFramePr>
        <p:xfrm>
          <a:off x="6018687" y="4310003"/>
          <a:ext cx="3211653" cy="2305862"/>
        </p:xfrm>
        <a:graphic>
          <a:graphicData uri="http://schemas.openxmlformats.org/presentationml/2006/ole">
            <mc:AlternateContent xmlns:mc="http://schemas.openxmlformats.org/markup-compatibility/2006">
              <mc:Choice xmlns:v="urn:schemas-microsoft-com:vml" Requires="v">
                <p:oleObj name="Bitmap Image" r:id="rId4" imgW="2247840" imgH="1706760" progId="Paint.Picture">
                  <p:embed/>
                </p:oleObj>
              </mc:Choice>
              <mc:Fallback>
                <p:oleObj name="Bitmap Image" r:id="rId4" imgW="2247840" imgH="1706760" progId="Paint.Picture">
                  <p:embed/>
                  <p:pic>
                    <p:nvPicPr>
                      <p:cNvPr id="5" name="Object 4">
                        <a:extLst>
                          <a:ext uri="{FF2B5EF4-FFF2-40B4-BE49-F238E27FC236}">
                            <a16:creationId xmlns:a16="http://schemas.microsoft.com/office/drawing/2014/main" id="{3DBACBA7-472B-42AD-BA5E-4AEDEFA62A10}"/>
                          </a:ext>
                        </a:extLst>
                      </p:cNvPr>
                      <p:cNvPicPr>
                        <a:picLocks noChangeAspect="1" noChangeArrowheads="1"/>
                      </p:cNvPicPr>
                      <p:nvPr/>
                    </p:nvPicPr>
                    <p:blipFill>
                      <a:blip r:embed="rId5"/>
                      <a:srcRect l="-2655" t="4500" r="677" b="-623"/>
                      <a:stretch>
                        <a:fillRect/>
                      </a:stretch>
                    </p:blipFill>
                    <p:spPr bwMode="auto">
                      <a:xfrm>
                        <a:off x="6018687" y="4310003"/>
                        <a:ext cx="3211653" cy="2305862"/>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120A399D-73C7-4FB1-AA9F-196D17B3C46A}"/>
              </a:ext>
            </a:extLst>
          </p:cNvPr>
          <p:cNvSpPr txBox="1"/>
          <p:nvPr/>
        </p:nvSpPr>
        <p:spPr>
          <a:xfrm>
            <a:off x="6108097" y="2267759"/>
            <a:ext cx="4559903" cy="584775"/>
          </a:xfrm>
          <a:prstGeom prst="rect">
            <a:avLst/>
          </a:prstGeom>
          <a:noFill/>
        </p:spPr>
        <p:txBody>
          <a:bodyPr wrap="none" rtlCol="0">
            <a:spAutoFit/>
          </a:bodyPr>
          <a:lstStyle/>
          <a:p>
            <a:r>
              <a:rPr lang="en-US" sz="1600" dirty="0"/>
              <a:t>And consider an electric field, E</a:t>
            </a:r>
            <a:r>
              <a:rPr lang="en-US" sz="1600" baseline="-25000" dirty="0"/>
              <a:t>0</a:t>
            </a:r>
            <a:r>
              <a:rPr lang="en-US" sz="1600" dirty="0"/>
              <a:t>, perhaps created by</a:t>
            </a:r>
          </a:p>
          <a:p>
            <a:r>
              <a:rPr lang="en-US" sz="1600" dirty="0"/>
              <a:t>charging two plates in equal and opposite fashion.</a:t>
            </a:r>
          </a:p>
        </p:txBody>
      </p:sp>
    </p:spTree>
    <p:extLst>
      <p:ext uri="{BB962C8B-B14F-4D97-AF65-F5344CB8AC3E}">
        <p14:creationId xmlns:p14="http://schemas.microsoft.com/office/powerpoint/2010/main" val="19560365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2F82C84B-AA56-4051-A215-A47B129ABE85}"/>
              </a:ext>
            </a:extLst>
          </p:cNvPr>
          <p:cNvGraphicFramePr>
            <a:graphicFrameLocks noChangeAspect="1"/>
          </p:cNvGraphicFramePr>
          <p:nvPr>
            <p:extLst>
              <p:ext uri="{D42A27DB-BD31-4B8C-83A1-F6EECF244321}">
                <p14:modId xmlns:p14="http://schemas.microsoft.com/office/powerpoint/2010/main" val="2637750654"/>
              </p:ext>
            </p:extLst>
          </p:nvPr>
        </p:nvGraphicFramePr>
        <p:xfrm>
          <a:off x="535056" y="2058264"/>
          <a:ext cx="4189412" cy="2400300"/>
        </p:xfrm>
        <a:graphic>
          <a:graphicData uri="http://schemas.openxmlformats.org/presentationml/2006/ole">
            <mc:AlternateContent xmlns:mc="http://schemas.openxmlformats.org/markup-compatibility/2006">
              <mc:Choice xmlns:v="urn:schemas-microsoft-com:vml" Requires="v">
                <p:oleObj name="Bitmap Image" r:id="rId2" imgW="5067360" imgH="2880360" progId="Paint.Picture">
                  <p:embed/>
                </p:oleObj>
              </mc:Choice>
              <mc:Fallback>
                <p:oleObj name="Bitmap Image" r:id="rId2" imgW="5067360" imgH="2880360" progId="Paint.Picture">
                  <p:embed/>
                  <p:pic>
                    <p:nvPicPr>
                      <p:cNvPr id="45" name="Object 44">
                        <a:extLst>
                          <a:ext uri="{FF2B5EF4-FFF2-40B4-BE49-F238E27FC236}">
                            <a16:creationId xmlns:a16="http://schemas.microsoft.com/office/drawing/2014/main" id="{A33E00E3-C574-45BF-A889-D2D536F8913C}"/>
                          </a:ext>
                        </a:extLst>
                      </p:cNvPr>
                      <p:cNvPicPr>
                        <a:picLocks noChangeAspect="1" noChangeArrowheads="1"/>
                      </p:cNvPicPr>
                      <p:nvPr/>
                    </p:nvPicPr>
                    <p:blipFill>
                      <a:blip r:embed="rId3"/>
                      <a:srcRect l="595" t="-2255" r="1466" b="3397"/>
                      <a:stretch>
                        <a:fillRect/>
                      </a:stretch>
                    </p:blipFill>
                    <p:spPr bwMode="auto">
                      <a:xfrm>
                        <a:off x="535056" y="2058264"/>
                        <a:ext cx="4189412" cy="2400300"/>
                      </a:xfrm>
                      <a:prstGeom prst="rect">
                        <a:avLst/>
                      </a:prstGeom>
                      <a:noFill/>
                    </p:spPr>
                  </p:pic>
                </p:oleObj>
              </mc:Fallback>
            </mc:AlternateContent>
          </a:graphicData>
        </a:graphic>
      </p:graphicFrame>
      <p:sp>
        <p:nvSpPr>
          <p:cNvPr id="3" name="Title 1">
            <a:extLst>
              <a:ext uri="{FF2B5EF4-FFF2-40B4-BE49-F238E27FC236}">
                <a16:creationId xmlns:a16="http://schemas.microsoft.com/office/drawing/2014/main" id="{65E76C63-7DA3-4F51-AB46-571431657BA0}"/>
              </a:ext>
            </a:extLst>
          </p:cNvPr>
          <p:cNvSpPr txBox="1">
            <a:spLocks/>
          </p:cNvSpPr>
          <p:nvPr/>
        </p:nvSpPr>
        <p:spPr>
          <a:xfrm>
            <a:off x="3482011" y="274062"/>
            <a:ext cx="5519750"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A.6 Electric Fields in Matter</a:t>
            </a:r>
          </a:p>
        </p:txBody>
      </p:sp>
      <p:sp>
        <p:nvSpPr>
          <p:cNvPr id="4" name="TextBox 3">
            <a:extLst>
              <a:ext uri="{FF2B5EF4-FFF2-40B4-BE49-F238E27FC236}">
                <a16:creationId xmlns:a16="http://schemas.microsoft.com/office/drawing/2014/main" id="{937E3D67-EF9A-4BD1-A63B-70AB8DB59109}"/>
              </a:ext>
            </a:extLst>
          </p:cNvPr>
          <p:cNvSpPr txBox="1"/>
          <p:nvPr/>
        </p:nvSpPr>
        <p:spPr>
          <a:xfrm>
            <a:off x="535056" y="1188498"/>
            <a:ext cx="11121888" cy="584775"/>
          </a:xfrm>
          <a:prstGeom prst="rect">
            <a:avLst/>
          </a:prstGeom>
          <a:noFill/>
          <a:ln>
            <a:solidFill>
              <a:srgbClr val="0070C0"/>
            </a:solidFill>
          </a:ln>
        </p:spPr>
        <p:txBody>
          <a:bodyPr wrap="square" rtlCol="0">
            <a:spAutoFit/>
          </a:bodyPr>
          <a:lstStyle/>
          <a:p>
            <a:pPr marL="342900" indent="-342900">
              <a:buAutoNum type="arabicPeriod" startAt="4"/>
            </a:pPr>
            <a:r>
              <a:rPr lang="en-US" sz="1600" dirty="0"/>
              <a:t>Somewhat counterintuitively, charges will congregate near the sharpest points of the metal, so </a:t>
            </a:r>
            <a:r>
              <a:rPr lang="el-GR" sz="1600" dirty="0"/>
              <a:t>σ</a:t>
            </a:r>
            <a:r>
              <a:rPr lang="en-US" sz="1600" dirty="0"/>
              <a:t>, and E will be largest near the sharpest corners.</a:t>
            </a:r>
          </a:p>
        </p:txBody>
      </p:sp>
      <p:sp>
        <p:nvSpPr>
          <p:cNvPr id="5" name="TextBox 4">
            <a:extLst>
              <a:ext uri="{FF2B5EF4-FFF2-40B4-BE49-F238E27FC236}">
                <a16:creationId xmlns:a16="http://schemas.microsoft.com/office/drawing/2014/main" id="{4787F20B-2CB5-4F4A-8635-507B50F56B0D}"/>
              </a:ext>
            </a:extLst>
          </p:cNvPr>
          <p:cNvSpPr txBox="1"/>
          <p:nvPr/>
        </p:nvSpPr>
        <p:spPr>
          <a:xfrm>
            <a:off x="5365474" y="2058264"/>
            <a:ext cx="2723246" cy="338554"/>
          </a:xfrm>
          <a:prstGeom prst="rect">
            <a:avLst/>
          </a:prstGeom>
          <a:noFill/>
        </p:spPr>
        <p:txBody>
          <a:bodyPr wrap="none" rtlCol="0">
            <a:spAutoFit/>
          </a:bodyPr>
          <a:lstStyle/>
          <a:p>
            <a:r>
              <a:rPr lang="en-US" sz="1600" dirty="0"/>
              <a:t>Consider the imaginary loop….</a:t>
            </a:r>
          </a:p>
        </p:txBody>
      </p:sp>
      <mc:AlternateContent xmlns:mc="http://schemas.openxmlformats.org/markup-compatibility/2006" xmlns:p14="http://schemas.microsoft.com/office/powerpoint/2010/main">
        <mc:Choice Requires="p14">
          <p:contentPart p14:bwMode="auto" r:id="rId4">
            <p14:nvContentPartPr>
              <p14:cNvPr id="16" name="Ink 15">
                <a:extLst>
                  <a:ext uri="{FF2B5EF4-FFF2-40B4-BE49-F238E27FC236}">
                    <a16:creationId xmlns:a16="http://schemas.microsoft.com/office/drawing/2014/main" id="{6FD7687D-1700-474B-A246-BE7E96C7E9BD}"/>
                  </a:ext>
                </a:extLst>
              </p14:cNvPr>
              <p14:cNvContentPartPr/>
              <p14:nvPr/>
            </p14:nvContentPartPr>
            <p14:xfrm>
              <a:off x="819848" y="2591882"/>
              <a:ext cx="353160" cy="96120"/>
            </p14:xfrm>
          </p:contentPart>
        </mc:Choice>
        <mc:Fallback xmlns="">
          <p:pic>
            <p:nvPicPr>
              <p:cNvPr id="16" name="Ink 15">
                <a:extLst>
                  <a:ext uri="{FF2B5EF4-FFF2-40B4-BE49-F238E27FC236}">
                    <a16:creationId xmlns:a16="http://schemas.microsoft.com/office/drawing/2014/main" id="{6FD7687D-1700-474B-A246-BE7E96C7E9BD}"/>
                  </a:ext>
                </a:extLst>
              </p:cNvPr>
              <p:cNvPicPr/>
              <p:nvPr/>
            </p:nvPicPr>
            <p:blipFill>
              <a:blip r:embed="rId6"/>
              <a:stretch>
                <a:fillRect/>
              </a:stretch>
            </p:blipFill>
            <p:spPr>
              <a:xfrm>
                <a:off x="801848" y="2573882"/>
                <a:ext cx="388800" cy="1317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31" name="Ink 30">
                <a:extLst>
                  <a:ext uri="{FF2B5EF4-FFF2-40B4-BE49-F238E27FC236}">
                    <a16:creationId xmlns:a16="http://schemas.microsoft.com/office/drawing/2014/main" id="{36E86F9C-89F1-408C-9919-CBCF8465F706}"/>
                  </a:ext>
                </a:extLst>
              </p14:cNvPr>
              <p14:cNvContentPartPr/>
              <p14:nvPr/>
            </p14:nvContentPartPr>
            <p14:xfrm>
              <a:off x="815528" y="2631842"/>
              <a:ext cx="246240" cy="1702440"/>
            </p14:xfrm>
          </p:contentPart>
        </mc:Choice>
        <mc:Fallback xmlns="">
          <p:pic>
            <p:nvPicPr>
              <p:cNvPr id="31" name="Ink 30">
                <a:extLst>
                  <a:ext uri="{FF2B5EF4-FFF2-40B4-BE49-F238E27FC236}">
                    <a16:creationId xmlns:a16="http://schemas.microsoft.com/office/drawing/2014/main" id="{36E86F9C-89F1-408C-9919-CBCF8465F706}"/>
                  </a:ext>
                </a:extLst>
              </p:cNvPr>
              <p:cNvPicPr/>
              <p:nvPr/>
            </p:nvPicPr>
            <p:blipFill>
              <a:blip r:embed="rId8"/>
              <a:stretch>
                <a:fillRect/>
              </a:stretch>
            </p:blipFill>
            <p:spPr>
              <a:xfrm>
                <a:off x="797554" y="2613842"/>
                <a:ext cx="281828" cy="173808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34" name="Ink 33">
                <a:extLst>
                  <a:ext uri="{FF2B5EF4-FFF2-40B4-BE49-F238E27FC236}">
                    <a16:creationId xmlns:a16="http://schemas.microsoft.com/office/drawing/2014/main" id="{E273ADC2-A38B-4598-9CF9-2C1F054FC64D}"/>
                  </a:ext>
                </a:extLst>
              </p14:cNvPr>
              <p14:cNvContentPartPr/>
              <p14:nvPr/>
            </p14:nvContentPartPr>
            <p14:xfrm>
              <a:off x="1061048" y="3827762"/>
              <a:ext cx="1234440" cy="527040"/>
            </p14:xfrm>
          </p:contentPart>
        </mc:Choice>
        <mc:Fallback xmlns="">
          <p:pic>
            <p:nvPicPr>
              <p:cNvPr id="34" name="Ink 33">
                <a:extLst>
                  <a:ext uri="{FF2B5EF4-FFF2-40B4-BE49-F238E27FC236}">
                    <a16:creationId xmlns:a16="http://schemas.microsoft.com/office/drawing/2014/main" id="{E273ADC2-A38B-4598-9CF9-2C1F054FC64D}"/>
                  </a:ext>
                </a:extLst>
              </p:cNvPr>
              <p:cNvPicPr/>
              <p:nvPr/>
            </p:nvPicPr>
            <p:blipFill>
              <a:blip r:embed="rId10"/>
              <a:stretch>
                <a:fillRect/>
              </a:stretch>
            </p:blipFill>
            <p:spPr>
              <a:xfrm>
                <a:off x="1043048" y="3809762"/>
                <a:ext cx="1270080" cy="5626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38" name="Ink 37">
                <a:extLst>
                  <a:ext uri="{FF2B5EF4-FFF2-40B4-BE49-F238E27FC236}">
                    <a16:creationId xmlns:a16="http://schemas.microsoft.com/office/drawing/2014/main" id="{A3CE4C80-641C-47C1-8BDC-63FD25EE0A02}"/>
                  </a:ext>
                </a:extLst>
              </p14:cNvPr>
              <p14:cNvContentPartPr/>
              <p14:nvPr/>
            </p14:nvContentPartPr>
            <p14:xfrm>
              <a:off x="1175168" y="2704922"/>
              <a:ext cx="1125720" cy="1126080"/>
            </p14:xfrm>
          </p:contentPart>
        </mc:Choice>
        <mc:Fallback xmlns="">
          <p:pic>
            <p:nvPicPr>
              <p:cNvPr id="38" name="Ink 37">
                <a:extLst>
                  <a:ext uri="{FF2B5EF4-FFF2-40B4-BE49-F238E27FC236}">
                    <a16:creationId xmlns:a16="http://schemas.microsoft.com/office/drawing/2014/main" id="{A3CE4C80-641C-47C1-8BDC-63FD25EE0A02}"/>
                  </a:ext>
                </a:extLst>
              </p:cNvPr>
              <p:cNvPicPr/>
              <p:nvPr/>
            </p:nvPicPr>
            <p:blipFill>
              <a:blip r:embed="rId12"/>
              <a:stretch>
                <a:fillRect/>
              </a:stretch>
            </p:blipFill>
            <p:spPr>
              <a:xfrm>
                <a:off x="1157168" y="2686922"/>
                <a:ext cx="1161360" cy="1161720"/>
              </a:xfrm>
              <a:prstGeom prst="rect">
                <a:avLst/>
              </a:prstGeom>
            </p:spPr>
          </p:pic>
        </mc:Fallback>
      </mc:AlternateContent>
      <p:sp>
        <p:nvSpPr>
          <p:cNvPr id="39" name="Isosceles Triangle 38">
            <a:extLst>
              <a:ext uri="{FF2B5EF4-FFF2-40B4-BE49-F238E27FC236}">
                <a16:creationId xmlns:a16="http://schemas.microsoft.com/office/drawing/2014/main" id="{9414BAB3-288D-448C-A72A-F3FE6BD085B7}"/>
              </a:ext>
            </a:extLst>
          </p:cNvPr>
          <p:cNvSpPr/>
          <p:nvPr/>
        </p:nvSpPr>
        <p:spPr>
          <a:xfrm>
            <a:off x="938648" y="2259266"/>
            <a:ext cx="219075" cy="257175"/>
          </a:xfrm>
          <a:prstGeom prst="triangl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1</a:t>
            </a:r>
          </a:p>
        </p:txBody>
      </p:sp>
      <p:sp>
        <p:nvSpPr>
          <p:cNvPr id="40" name="Isosceles Triangle 39">
            <a:extLst>
              <a:ext uri="{FF2B5EF4-FFF2-40B4-BE49-F238E27FC236}">
                <a16:creationId xmlns:a16="http://schemas.microsoft.com/office/drawing/2014/main" id="{534E4C8E-A57F-4A7E-8436-3A851B5E69B9}"/>
              </a:ext>
            </a:extLst>
          </p:cNvPr>
          <p:cNvSpPr/>
          <p:nvPr/>
        </p:nvSpPr>
        <p:spPr>
          <a:xfrm>
            <a:off x="565755" y="3258414"/>
            <a:ext cx="219075" cy="257175"/>
          </a:xfrm>
          <a:prstGeom prst="triangl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2</a:t>
            </a:r>
          </a:p>
        </p:txBody>
      </p:sp>
      <p:sp>
        <p:nvSpPr>
          <p:cNvPr id="41" name="Isosceles Triangle 40">
            <a:extLst>
              <a:ext uri="{FF2B5EF4-FFF2-40B4-BE49-F238E27FC236}">
                <a16:creationId xmlns:a16="http://schemas.microsoft.com/office/drawing/2014/main" id="{3585A279-EF57-499F-A272-0EB8F8ED517B}"/>
              </a:ext>
            </a:extLst>
          </p:cNvPr>
          <p:cNvSpPr/>
          <p:nvPr/>
        </p:nvSpPr>
        <p:spPr>
          <a:xfrm>
            <a:off x="1628490" y="4397305"/>
            <a:ext cx="219075" cy="257175"/>
          </a:xfrm>
          <a:prstGeom prst="triangl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3</a:t>
            </a:r>
          </a:p>
        </p:txBody>
      </p:sp>
      <p:sp>
        <p:nvSpPr>
          <p:cNvPr id="42" name="Isosceles Triangle 41">
            <a:extLst>
              <a:ext uri="{FF2B5EF4-FFF2-40B4-BE49-F238E27FC236}">
                <a16:creationId xmlns:a16="http://schemas.microsoft.com/office/drawing/2014/main" id="{6BA02A79-EF73-47FC-B3B2-544D2036AE3B}"/>
              </a:ext>
            </a:extLst>
          </p:cNvPr>
          <p:cNvSpPr/>
          <p:nvPr/>
        </p:nvSpPr>
        <p:spPr>
          <a:xfrm>
            <a:off x="1847565" y="2943025"/>
            <a:ext cx="219075" cy="257175"/>
          </a:xfrm>
          <a:prstGeom prst="triangl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4</a:t>
            </a:r>
          </a:p>
        </p:txBody>
      </p:sp>
      <p:graphicFrame>
        <p:nvGraphicFramePr>
          <p:cNvPr id="6" name="Object 5">
            <a:extLst>
              <a:ext uri="{FF2B5EF4-FFF2-40B4-BE49-F238E27FC236}">
                <a16:creationId xmlns:a16="http://schemas.microsoft.com/office/drawing/2014/main" id="{E7D8180A-6012-45B0-8810-3BA34E722E66}"/>
              </a:ext>
            </a:extLst>
          </p:cNvPr>
          <p:cNvGraphicFramePr>
            <a:graphicFrameLocks noChangeAspect="1"/>
          </p:cNvGraphicFramePr>
          <p:nvPr>
            <p:extLst>
              <p:ext uri="{D42A27DB-BD31-4B8C-83A1-F6EECF244321}">
                <p14:modId xmlns:p14="http://schemas.microsoft.com/office/powerpoint/2010/main" val="20332282"/>
              </p:ext>
            </p:extLst>
          </p:nvPr>
        </p:nvGraphicFramePr>
        <p:xfrm>
          <a:off x="5399613" y="2535645"/>
          <a:ext cx="2654968" cy="338553"/>
        </p:xfrm>
        <a:graphic>
          <a:graphicData uri="http://schemas.openxmlformats.org/presentationml/2006/ole">
            <mc:AlternateContent xmlns:mc="http://schemas.openxmlformats.org/markup-compatibility/2006">
              <mc:Choice xmlns:v="urn:schemas-microsoft-com:vml" Requires="v">
                <p:oleObj name="Equation" r:id="rId13" imgW="1892160" imgH="241200" progId="Equation.DSMT4">
                  <p:embed/>
                </p:oleObj>
              </mc:Choice>
              <mc:Fallback>
                <p:oleObj name="Equation" r:id="rId13" imgW="1892160" imgH="241200" progId="Equation.DSMT4">
                  <p:embed/>
                  <p:pic>
                    <p:nvPicPr>
                      <p:cNvPr id="0" name=""/>
                      <p:cNvPicPr/>
                      <p:nvPr/>
                    </p:nvPicPr>
                    <p:blipFill>
                      <a:blip r:embed="rId14"/>
                      <a:stretch>
                        <a:fillRect/>
                      </a:stretch>
                    </p:blipFill>
                    <p:spPr>
                      <a:xfrm>
                        <a:off x="5399613" y="2535645"/>
                        <a:ext cx="2654968" cy="338553"/>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FFEAE9C8-5D57-4681-84AE-C457F067B79F}"/>
              </a:ext>
            </a:extLst>
          </p:cNvPr>
          <p:cNvGraphicFramePr>
            <a:graphicFrameLocks noChangeAspect="1"/>
          </p:cNvGraphicFramePr>
          <p:nvPr>
            <p:extLst>
              <p:ext uri="{D42A27DB-BD31-4B8C-83A1-F6EECF244321}">
                <p14:modId xmlns:p14="http://schemas.microsoft.com/office/powerpoint/2010/main" val="4118182266"/>
              </p:ext>
            </p:extLst>
          </p:nvPr>
        </p:nvGraphicFramePr>
        <p:xfrm>
          <a:off x="6126715" y="3011246"/>
          <a:ext cx="3492707" cy="306677"/>
        </p:xfrm>
        <a:graphic>
          <a:graphicData uri="http://schemas.openxmlformats.org/presentationml/2006/ole">
            <mc:AlternateContent xmlns:mc="http://schemas.openxmlformats.org/markup-compatibility/2006">
              <mc:Choice xmlns:v="urn:schemas-microsoft-com:vml" Requires="v">
                <p:oleObj name="Equation" r:id="rId15" imgW="2603160" imgH="228600" progId="Equation.DSMT4">
                  <p:embed/>
                </p:oleObj>
              </mc:Choice>
              <mc:Fallback>
                <p:oleObj name="Equation" r:id="rId15" imgW="2603160" imgH="228600" progId="Equation.DSMT4">
                  <p:embed/>
                  <p:pic>
                    <p:nvPicPr>
                      <p:cNvPr id="0" name=""/>
                      <p:cNvPicPr/>
                      <p:nvPr/>
                    </p:nvPicPr>
                    <p:blipFill>
                      <a:blip r:embed="rId16"/>
                      <a:stretch>
                        <a:fillRect/>
                      </a:stretch>
                    </p:blipFill>
                    <p:spPr>
                      <a:xfrm>
                        <a:off x="6126715" y="3011246"/>
                        <a:ext cx="3492707" cy="306677"/>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E741A430-6CB8-4692-A51E-235CA9125F6B}"/>
              </a:ext>
            </a:extLst>
          </p:cNvPr>
          <p:cNvGraphicFramePr>
            <a:graphicFrameLocks noChangeAspect="1"/>
          </p:cNvGraphicFramePr>
          <p:nvPr>
            <p:extLst>
              <p:ext uri="{D42A27DB-BD31-4B8C-83A1-F6EECF244321}">
                <p14:modId xmlns:p14="http://schemas.microsoft.com/office/powerpoint/2010/main" val="1654729243"/>
              </p:ext>
            </p:extLst>
          </p:nvPr>
        </p:nvGraphicFramePr>
        <p:xfrm>
          <a:off x="6126715" y="3440442"/>
          <a:ext cx="5078412" cy="306388"/>
        </p:xfrm>
        <a:graphic>
          <a:graphicData uri="http://schemas.openxmlformats.org/presentationml/2006/ole">
            <mc:AlternateContent xmlns:mc="http://schemas.openxmlformats.org/markup-compatibility/2006">
              <mc:Choice xmlns:v="urn:schemas-microsoft-com:vml" Requires="v">
                <p:oleObj name="Equation" r:id="rId17" imgW="3784320" imgH="228600" progId="Equation.DSMT4">
                  <p:embed/>
                </p:oleObj>
              </mc:Choice>
              <mc:Fallback>
                <p:oleObj name="Equation" r:id="rId17" imgW="3784320" imgH="228600" progId="Equation.DSMT4">
                  <p:embed/>
                  <p:pic>
                    <p:nvPicPr>
                      <p:cNvPr id="7" name="Object 6">
                        <a:extLst>
                          <a:ext uri="{FF2B5EF4-FFF2-40B4-BE49-F238E27FC236}">
                            <a16:creationId xmlns:a16="http://schemas.microsoft.com/office/drawing/2014/main" id="{FFEAE9C8-5D57-4681-84AE-C457F067B79F}"/>
                          </a:ext>
                        </a:extLst>
                      </p:cNvPr>
                      <p:cNvPicPr/>
                      <p:nvPr/>
                    </p:nvPicPr>
                    <p:blipFill>
                      <a:blip r:embed="rId18"/>
                      <a:stretch>
                        <a:fillRect/>
                      </a:stretch>
                    </p:blipFill>
                    <p:spPr>
                      <a:xfrm>
                        <a:off x="6126715" y="3440442"/>
                        <a:ext cx="5078412" cy="306388"/>
                      </a:xfrm>
                      <a:prstGeom prst="rect">
                        <a:avLst/>
                      </a:prstGeom>
                    </p:spPr>
                  </p:pic>
                </p:oleObj>
              </mc:Fallback>
            </mc:AlternateContent>
          </a:graphicData>
        </a:graphic>
      </p:graphicFrame>
      <p:graphicFrame>
        <p:nvGraphicFramePr>
          <p:cNvPr id="18" name="Object 17">
            <a:extLst>
              <a:ext uri="{FF2B5EF4-FFF2-40B4-BE49-F238E27FC236}">
                <a16:creationId xmlns:a16="http://schemas.microsoft.com/office/drawing/2014/main" id="{2F1A4261-CF14-47C2-B629-074B6028667A}"/>
              </a:ext>
            </a:extLst>
          </p:cNvPr>
          <p:cNvGraphicFramePr>
            <a:graphicFrameLocks noChangeAspect="1"/>
          </p:cNvGraphicFramePr>
          <p:nvPr>
            <p:extLst>
              <p:ext uri="{D42A27DB-BD31-4B8C-83A1-F6EECF244321}">
                <p14:modId xmlns:p14="http://schemas.microsoft.com/office/powerpoint/2010/main" val="325294830"/>
              </p:ext>
            </p:extLst>
          </p:nvPr>
        </p:nvGraphicFramePr>
        <p:xfrm>
          <a:off x="6111323" y="3869497"/>
          <a:ext cx="3525838" cy="306388"/>
        </p:xfrm>
        <a:graphic>
          <a:graphicData uri="http://schemas.openxmlformats.org/presentationml/2006/ole">
            <mc:AlternateContent xmlns:mc="http://schemas.openxmlformats.org/markup-compatibility/2006">
              <mc:Choice xmlns:v="urn:schemas-microsoft-com:vml" Requires="v">
                <p:oleObj name="Equation" r:id="rId19" imgW="2628720" imgH="228600" progId="Equation.DSMT4">
                  <p:embed/>
                </p:oleObj>
              </mc:Choice>
              <mc:Fallback>
                <p:oleObj name="Equation" r:id="rId19" imgW="2628720" imgH="228600" progId="Equation.DSMT4">
                  <p:embed/>
                  <p:pic>
                    <p:nvPicPr>
                      <p:cNvPr id="7" name="Object 6">
                        <a:extLst>
                          <a:ext uri="{FF2B5EF4-FFF2-40B4-BE49-F238E27FC236}">
                            <a16:creationId xmlns:a16="http://schemas.microsoft.com/office/drawing/2014/main" id="{FFEAE9C8-5D57-4681-84AE-C457F067B79F}"/>
                          </a:ext>
                        </a:extLst>
                      </p:cNvPr>
                      <p:cNvPicPr/>
                      <p:nvPr/>
                    </p:nvPicPr>
                    <p:blipFill>
                      <a:blip r:embed="rId20"/>
                      <a:stretch>
                        <a:fillRect/>
                      </a:stretch>
                    </p:blipFill>
                    <p:spPr>
                      <a:xfrm>
                        <a:off x="6111323" y="3869497"/>
                        <a:ext cx="3525838" cy="306388"/>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CF1DB762-7F59-4BE2-B00F-3DBDD6B7CA16}"/>
              </a:ext>
            </a:extLst>
          </p:cNvPr>
          <p:cNvGraphicFramePr>
            <a:graphicFrameLocks noChangeAspect="1"/>
          </p:cNvGraphicFramePr>
          <p:nvPr>
            <p:extLst>
              <p:ext uri="{D42A27DB-BD31-4B8C-83A1-F6EECF244321}">
                <p14:modId xmlns:p14="http://schemas.microsoft.com/office/powerpoint/2010/main" val="3492986855"/>
              </p:ext>
            </p:extLst>
          </p:nvPr>
        </p:nvGraphicFramePr>
        <p:xfrm>
          <a:off x="6096000" y="4284359"/>
          <a:ext cx="4124325" cy="306388"/>
        </p:xfrm>
        <a:graphic>
          <a:graphicData uri="http://schemas.openxmlformats.org/presentationml/2006/ole">
            <mc:AlternateContent xmlns:mc="http://schemas.openxmlformats.org/markup-compatibility/2006">
              <mc:Choice xmlns:v="urn:schemas-microsoft-com:vml" Requires="v">
                <p:oleObj name="Equation" r:id="rId21" imgW="3073320" imgH="228600" progId="Equation.DSMT4">
                  <p:embed/>
                </p:oleObj>
              </mc:Choice>
              <mc:Fallback>
                <p:oleObj name="Equation" r:id="rId21" imgW="3073320" imgH="228600" progId="Equation.DSMT4">
                  <p:embed/>
                  <p:pic>
                    <p:nvPicPr>
                      <p:cNvPr id="7" name="Object 6">
                        <a:extLst>
                          <a:ext uri="{FF2B5EF4-FFF2-40B4-BE49-F238E27FC236}">
                            <a16:creationId xmlns:a16="http://schemas.microsoft.com/office/drawing/2014/main" id="{FFEAE9C8-5D57-4681-84AE-C457F067B79F}"/>
                          </a:ext>
                        </a:extLst>
                      </p:cNvPr>
                      <p:cNvPicPr/>
                      <p:nvPr/>
                    </p:nvPicPr>
                    <p:blipFill>
                      <a:blip r:embed="rId22"/>
                      <a:stretch>
                        <a:fillRect/>
                      </a:stretch>
                    </p:blipFill>
                    <p:spPr>
                      <a:xfrm>
                        <a:off x="6096000" y="4284359"/>
                        <a:ext cx="4124325" cy="306388"/>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11F4252A-8EBF-48CB-A6D7-80A11134894C}"/>
              </a:ext>
            </a:extLst>
          </p:cNvPr>
          <p:cNvGraphicFramePr>
            <a:graphicFrameLocks noChangeAspect="1"/>
          </p:cNvGraphicFramePr>
          <p:nvPr>
            <p:extLst>
              <p:ext uri="{D42A27DB-BD31-4B8C-83A1-F6EECF244321}">
                <p14:modId xmlns:p14="http://schemas.microsoft.com/office/powerpoint/2010/main" val="1997321311"/>
              </p:ext>
            </p:extLst>
          </p:nvPr>
        </p:nvGraphicFramePr>
        <p:xfrm>
          <a:off x="5529021" y="4664417"/>
          <a:ext cx="1195387" cy="320675"/>
        </p:xfrm>
        <a:graphic>
          <a:graphicData uri="http://schemas.openxmlformats.org/presentationml/2006/ole">
            <mc:AlternateContent xmlns:mc="http://schemas.openxmlformats.org/markup-compatibility/2006">
              <mc:Choice xmlns:v="urn:schemas-microsoft-com:vml" Requires="v">
                <p:oleObj name="Equation" r:id="rId23" imgW="850680" imgH="228600" progId="Equation.DSMT4">
                  <p:embed/>
                </p:oleObj>
              </mc:Choice>
              <mc:Fallback>
                <p:oleObj name="Equation" r:id="rId23" imgW="850680" imgH="228600" progId="Equation.DSMT4">
                  <p:embed/>
                  <p:pic>
                    <p:nvPicPr>
                      <p:cNvPr id="6" name="Object 5">
                        <a:extLst>
                          <a:ext uri="{FF2B5EF4-FFF2-40B4-BE49-F238E27FC236}">
                            <a16:creationId xmlns:a16="http://schemas.microsoft.com/office/drawing/2014/main" id="{E7D8180A-6012-45B0-8810-3BA34E722E66}"/>
                          </a:ext>
                        </a:extLst>
                      </p:cNvPr>
                      <p:cNvPicPr/>
                      <p:nvPr/>
                    </p:nvPicPr>
                    <p:blipFill>
                      <a:blip r:embed="rId24"/>
                      <a:stretch>
                        <a:fillRect/>
                      </a:stretch>
                    </p:blipFill>
                    <p:spPr>
                      <a:xfrm>
                        <a:off x="5529021" y="4664417"/>
                        <a:ext cx="1195387" cy="320675"/>
                      </a:xfrm>
                      <a:prstGeom prst="rect">
                        <a:avLst/>
                      </a:prstGeom>
                    </p:spPr>
                  </p:pic>
                </p:oleObj>
              </mc:Fallback>
            </mc:AlternateContent>
          </a:graphicData>
        </a:graphic>
      </p:graphicFrame>
      <p:sp>
        <p:nvSpPr>
          <p:cNvPr id="21" name="TextBox 20">
            <a:extLst>
              <a:ext uri="{FF2B5EF4-FFF2-40B4-BE49-F238E27FC236}">
                <a16:creationId xmlns:a16="http://schemas.microsoft.com/office/drawing/2014/main" id="{81D20981-3380-408E-9E68-86F1185A1943}"/>
              </a:ext>
            </a:extLst>
          </p:cNvPr>
          <p:cNvSpPr txBox="1"/>
          <p:nvPr/>
        </p:nvSpPr>
        <p:spPr>
          <a:xfrm>
            <a:off x="3359910" y="4889762"/>
            <a:ext cx="1446293" cy="830997"/>
          </a:xfrm>
          <a:prstGeom prst="rect">
            <a:avLst/>
          </a:prstGeom>
          <a:noFill/>
        </p:spPr>
        <p:txBody>
          <a:bodyPr wrap="none" rtlCol="0">
            <a:spAutoFit/>
          </a:bodyPr>
          <a:lstStyle/>
          <a:p>
            <a:r>
              <a:rPr lang="en-US" sz="1600" dirty="0"/>
              <a:t>again, should </a:t>
            </a:r>
          </a:p>
          <a:p>
            <a:r>
              <a:rPr lang="en-US" sz="1600" dirty="0"/>
              <a:t>always be zero </a:t>
            </a:r>
          </a:p>
          <a:p>
            <a:r>
              <a:rPr lang="en-US" sz="1600" dirty="0"/>
              <a:t>for closed loop</a:t>
            </a:r>
          </a:p>
        </p:txBody>
      </p:sp>
      <p:cxnSp>
        <p:nvCxnSpPr>
          <p:cNvPr id="22" name="Connector: Curved 21">
            <a:extLst>
              <a:ext uri="{FF2B5EF4-FFF2-40B4-BE49-F238E27FC236}">
                <a16:creationId xmlns:a16="http://schemas.microsoft.com/office/drawing/2014/main" id="{24C193EF-D82E-4419-B58E-3DC712581CC6}"/>
              </a:ext>
            </a:extLst>
          </p:cNvPr>
          <p:cNvCxnSpPr/>
          <p:nvPr/>
        </p:nvCxnSpPr>
        <p:spPr>
          <a:xfrm flipV="1">
            <a:off x="4806203" y="4837738"/>
            <a:ext cx="660729" cy="502784"/>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8" name="Object 7">
            <a:extLst>
              <a:ext uri="{FF2B5EF4-FFF2-40B4-BE49-F238E27FC236}">
                <a16:creationId xmlns:a16="http://schemas.microsoft.com/office/drawing/2014/main" id="{AB84CD19-14F3-496A-A4F2-7AEA8E482EC5}"/>
              </a:ext>
            </a:extLst>
          </p:cNvPr>
          <p:cNvGraphicFramePr>
            <a:graphicFrameLocks noChangeAspect="1"/>
          </p:cNvGraphicFramePr>
          <p:nvPr>
            <p:extLst>
              <p:ext uri="{D42A27DB-BD31-4B8C-83A1-F6EECF244321}">
                <p14:modId xmlns:p14="http://schemas.microsoft.com/office/powerpoint/2010/main" val="3577395411"/>
              </p:ext>
            </p:extLst>
          </p:nvPr>
        </p:nvGraphicFramePr>
        <p:xfrm>
          <a:off x="5466932" y="4995029"/>
          <a:ext cx="1436688" cy="619125"/>
        </p:xfrm>
        <a:graphic>
          <a:graphicData uri="http://schemas.openxmlformats.org/presentationml/2006/ole">
            <mc:AlternateContent xmlns:mc="http://schemas.openxmlformats.org/markup-compatibility/2006">
              <mc:Choice xmlns:v="urn:schemas-microsoft-com:vml" Requires="v">
                <p:oleObj name="Equation" r:id="rId25" imgW="1002960" imgH="431640" progId="Equation.DSMT4">
                  <p:embed/>
                </p:oleObj>
              </mc:Choice>
              <mc:Fallback>
                <p:oleObj name="Equation" r:id="rId25" imgW="1002960" imgH="431640" progId="Equation.DSMT4">
                  <p:embed/>
                  <p:pic>
                    <p:nvPicPr>
                      <p:cNvPr id="0" name=""/>
                      <p:cNvPicPr/>
                      <p:nvPr/>
                    </p:nvPicPr>
                    <p:blipFill>
                      <a:blip r:embed="rId26"/>
                      <a:stretch>
                        <a:fillRect/>
                      </a:stretch>
                    </p:blipFill>
                    <p:spPr>
                      <a:xfrm>
                        <a:off x="5466932" y="4995029"/>
                        <a:ext cx="1436688" cy="619125"/>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583FD639-A9EE-4C51-97BD-F7AFA00B38A9}"/>
              </a:ext>
            </a:extLst>
          </p:cNvPr>
          <p:cNvSpPr txBox="1"/>
          <p:nvPr/>
        </p:nvSpPr>
        <p:spPr>
          <a:xfrm>
            <a:off x="7605850" y="5074725"/>
            <a:ext cx="3637534" cy="584775"/>
          </a:xfrm>
          <a:prstGeom prst="rect">
            <a:avLst/>
          </a:prstGeom>
          <a:noFill/>
        </p:spPr>
        <p:txBody>
          <a:bodyPr wrap="none" rtlCol="0">
            <a:spAutoFit/>
          </a:bodyPr>
          <a:lstStyle/>
          <a:p>
            <a:r>
              <a:rPr lang="en-US" sz="1600" dirty="0"/>
              <a:t>And since E = </a:t>
            </a:r>
            <a:r>
              <a:rPr lang="el-GR" sz="1600" dirty="0"/>
              <a:t>σ</a:t>
            </a:r>
            <a:r>
              <a:rPr lang="en-US" sz="1600" dirty="0"/>
              <a:t>/</a:t>
            </a:r>
            <a:r>
              <a:rPr lang="el-GR" sz="1600" dirty="0"/>
              <a:t>ε</a:t>
            </a:r>
            <a:r>
              <a:rPr lang="en-US" sz="1600" baseline="-25000" dirty="0"/>
              <a:t>0</a:t>
            </a:r>
            <a:r>
              <a:rPr lang="en-US" sz="1600" dirty="0"/>
              <a:t>, it follows that charges</a:t>
            </a:r>
          </a:p>
          <a:p>
            <a:r>
              <a:rPr lang="en-US" sz="1600" dirty="0"/>
              <a:t>congregate near the edges too.  </a:t>
            </a:r>
          </a:p>
        </p:txBody>
      </p:sp>
      <p:sp>
        <p:nvSpPr>
          <p:cNvPr id="10" name="TextBox 9">
            <a:extLst>
              <a:ext uri="{FF2B5EF4-FFF2-40B4-BE49-F238E27FC236}">
                <a16:creationId xmlns:a16="http://schemas.microsoft.com/office/drawing/2014/main" id="{E63621F4-0130-49C6-9385-E83BB78FC9AF}"/>
              </a:ext>
            </a:extLst>
          </p:cNvPr>
          <p:cNvSpPr txBox="1"/>
          <p:nvPr/>
        </p:nvSpPr>
        <p:spPr>
          <a:xfrm>
            <a:off x="800375" y="5994391"/>
            <a:ext cx="9593432" cy="584775"/>
          </a:xfrm>
          <a:prstGeom prst="rect">
            <a:avLst/>
          </a:prstGeom>
          <a:noFill/>
        </p:spPr>
        <p:txBody>
          <a:bodyPr wrap="square" rtlCol="0">
            <a:spAutoFit/>
          </a:bodyPr>
          <a:lstStyle/>
          <a:p>
            <a:r>
              <a:rPr lang="en-US" sz="1600" dirty="0"/>
              <a:t>This is one reason lightning rods have sharp ends – to strengthen E, and encourage dielectric breakdown to occur </a:t>
            </a:r>
            <a:r>
              <a:rPr lang="en-US" sz="1600" i="1" dirty="0"/>
              <a:t>there</a:t>
            </a:r>
            <a:r>
              <a:rPr lang="en-US" sz="1600" dirty="0"/>
              <a:t>, where the resulting current can be safely grounded.</a:t>
            </a:r>
          </a:p>
        </p:txBody>
      </p:sp>
    </p:spTree>
    <p:extLst>
      <p:ext uri="{BB962C8B-B14F-4D97-AF65-F5344CB8AC3E}">
        <p14:creationId xmlns:p14="http://schemas.microsoft.com/office/powerpoint/2010/main" val="319213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8"/>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9"/>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9" grpId="0" animBg="1"/>
      <p:bldP spid="40" grpId="0" animBg="1"/>
      <p:bldP spid="41" grpId="0" animBg="1"/>
      <p:bldP spid="42" grpId="0" animBg="1"/>
      <p:bldP spid="21" grpId="0"/>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406CE-7D7D-4C86-B4A3-6CEC50628C00}"/>
              </a:ext>
            </a:extLst>
          </p:cNvPr>
          <p:cNvSpPr txBox="1">
            <a:spLocks/>
          </p:cNvSpPr>
          <p:nvPr/>
        </p:nvSpPr>
        <p:spPr>
          <a:xfrm>
            <a:off x="3482010" y="355342"/>
            <a:ext cx="6556513"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A.6 Electric Fields in Matter</a:t>
            </a:r>
          </a:p>
        </p:txBody>
      </p:sp>
      <p:sp>
        <p:nvSpPr>
          <p:cNvPr id="5" name="TextBox 4">
            <a:extLst>
              <a:ext uri="{FF2B5EF4-FFF2-40B4-BE49-F238E27FC236}">
                <a16:creationId xmlns:a16="http://schemas.microsoft.com/office/drawing/2014/main" id="{DEDBB698-0ECD-4165-A616-6C1A7B86EBB2}"/>
              </a:ext>
            </a:extLst>
          </p:cNvPr>
          <p:cNvSpPr txBox="1"/>
          <p:nvPr/>
        </p:nvSpPr>
        <p:spPr>
          <a:xfrm>
            <a:off x="4257040" y="1320762"/>
            <a:ext cx="6530699" cy="584775"/>
          </a:xfrm>
          <a:prstGeom prst="rect">
            <a:avLst/>
          </a:prstGeom>
          <a:noFill/>
        </p:spPr>
        <p:txBody>
          <a:bodyPr wrap="none" rtlCol="0">
            <a:spAutoFit/>
          </a:bodyPr>
          <a:lstStyle/>
          <a:p>
            <a:r>
              <a:rPr lang="en-US" sz="1600" dirty="0">
                <a:solidFill>
                  <a:srgbClr val="0070C0"/>
                </a:solidFill>
              </a:rPr>
              <a:t>Say we’ve got a capacitor, hooked up to a battery 2kV battery.  The capacitor</a:t>
            </a:r>
          </a:p>
          <a:p>
            <a:r>
              <a:rPr lang="en-US" sz="1600" dirty="0">
                <a:solidFill>
                  <a:srgbClr val="0070C0"/>
                </a:solidFill>
              </a:rPr>
              <a:t>consists of two parallel flat metallic plates with 10cm</a:t>
            </a:r>
            <a:r>
              <a:rPr lang="en-US" sz="1600" baseline="30000" dirty="0">
                <a:solidFill>
                  <a:srgbClr val="0070C0"/>
                </a:solidFill>
              </a:rPr>
              <a:t>2</a:t>
            </a:r>
            <a:r>
              <a:rPr lang="en-US" sz="1600" dirty="0">
                <a:solidFill>
                  <a:srgbClr val="0070C0"/>
                </a:solidFill>
              </a:rPr>
              <a:t> area.  </a:t>
            </a:r>
          </a:p>
        </p:txBody>
      </p:sp>
      <p:graphicFrame>
        <p:nvGraphicFramePr>
          <p:cNvPr id="7" name="Object 6">
            <a:extLst>
              <a:ext uri="{FF2B5EF4-FFF2-40B4-BE49-F238E27FC236}">
                <a16:creationId xmlns:a16="http://schemas.microsoft.com/office/drawing/2014/main" id="{F1951F2B-F2BE-47AA-BEAB-BEADADACEBBD}"/>
              </a:ext>
            </a:extLst>
          </p:cNvPr>
          <p:cNvGraphicFramePr>
            <a:graphicFrameLocks noChangeAspect="1"/>
          </p:cNvGraphicFramePr>
          <p:nvPr>
            <p:extLst>
              <p:ext uri="{D42A27DB-BD31-4B8C-83A1-F6EECF244321}">
                <p14:modId xmlns:p14="http://schemas.microsoft.com/office/powerpoint/2010/main" val="2095107170"/>
              </p:ext>
            </p:extLst>
          </p:nvPr>
        </p:nvGraphicFramePr>
        <p:xfrm>
          <a:off x="692373" y="962388"/>
          <a:ext cx="3243263" cy="3829050"/>
        </p:xfrm>
        <a:graphic>
          <a:graphicData uri="http://schemas.openxmlformats.org/presentationml/2006/ole">
            <mc:AlternateContent xmlns:mc="http://schemas.openxmlformats.org/markup-compatibility/2006">
              <mc:Choice xmlns:v="urn:schemas-microsoft-com:vml" Requires="v">
                <p:oleObj name="Bitmap Image" r:id="rId2" imgW="4152960" imgH="3413880" progId="Paint.Picture">
                  <p:embed/>
                </p:oleObj>
              </mc:Choice>
              <mc:Fallback>
                <p:oleObj name="Bitmap Image" r:id="rId2" imgW="4152960" imgH="3413880" progId="Paint.Picture">
                  <p:embed/>
                  <p:pic>
                    <p:nvPicPr>
                      <p:cNvPr id="4" name="Object 3">
                        <a:extLst>
                          <a:ext uri="{FF2B5EF4-FFF2-40B4-BE49-F238E27FC236}">
                            <a16:creationId xmlns:a16="http://schemas.microsoft.com/office/drawing/2014/main" id="{95F67FF8-072B-489E-80B3-9ADF8AF95943}"/>
                          </a:ext>
                        </a:extLst>
                      </p:cNvPr>
                      <p:cNvPicPr>
                        <a:picLocks noChangeAspect="1" noChangeArrowheads="1"/>
                      </p:cNvPicPr>
                      <p:nvPr/>
                    </p:nvPicPr>
                    <p:blipFill>
                      <a:blip r:embed="rId3"/>
                      <a:srcRect l="6250" t="-4318" r="37500" b="23587"/>
                      <a:stretch>
                        <a:fillRect/>
                      </a:stretch>
                    </p:blipFill>
                    <p:spPr bwMode="auto">
                      <a:xfrm>
                        <a:off x="692373" y="962388"/>
                        <a:ext cx="3243263" cy="3829050"/>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0A1C765D-C4BF-41F9-9757-5C539CBC291B}"/>
              </a:ext>
            </a:extLst>
          </p:cNvPr>
          <p:cNvSpPr txBox="1"/>
          <p:nvPr/>
        </p:nvSpPr>
        <p:spPr>
          <a:xfrm>
            <a:off x="4257040" y="3421837"/>
            <a:ext cx="4352987" cy="338554"/>
          </a:xfrm>
          <a:prstGeom prst="rect">
            <a:avLst/>
          </a:prstGeom>
          <a:noFill/>
        </p:spPr>
        <p:txBody>
          <a:bodyPr wrap="none" rtlCol="0">
            <a:spAutoFit/>
          </a:bodyPr>
          <a:lstStyle/>
          <a:p>
            <a:r>
              <a:rPr lang="en-US" sz="1600" dirty="0">
                <a:solidFill>
                  <a:srgbClr val="0070C0"/>
                </a:solidFill>
              </a:rPr>
              <a:t>(b) What is the energy stored between the plates?</a:t>
            </a:r>
            <a:endParaRPr lang="en-US" dirty="0">
              <a:solidFill>
                <a:srgbClr val="0070C0"/>
              </a:solidFill>
            </a:endParaRPr>
          </a:p>
        </p:txBody>
      </p:sp>
      <p:graphicFrame>
        <p:nvGraphicFramePr>
          <p:cNvPr id="9" name="Object 8">
            <a:extLst>
              <a:ext uri="{FF2B5EF4-FFF2-40B4-BE49-F238E27FC236}">
                <a16:creationId xmlns:a16="http://schemas.microsoft.com/office/drawing/2014/main" id="{90A87348-F2E5-4AA5-B65D-3E2DC7B71116}"/>
              </a:ext>
            </a:extLst>
          </p:cNvPr>
          <p:cNvGraphicFramePr>
            <a:graphicFrameLocks noChangeAspect="1"/>
          </p:cNvGraphicFramePr>
          <p:nvPr>
            <p:extLst>
              <p:ext uri="{D42A27DB-BD31-4B8C-83A1-F6EECF244321}">
                <p14:modId xmlns:p14="http://schemas.microsoft.com/office/powerpoint/2010/main" val="2300598725"/>
              </p:ext>
            </p:extLst>
          </p:nvPr>
        </p:nvGraphicFramePr>
        <p:xfrm>
          <a:off x="4602369" y="3889229"/>
          <a:ext cx="1333465" cy="419089"/>
        </p:xfrm>
        <a:graphic>
          <a:graphicData uri="http://schemas.openxmlformats.org/presentationml/2006/ole">
            <mc:AlternateContent xmlns:mc="http://schemas.openxmlformats.org/markup-compatibility/2006">
              <mc:Choice xmlns:v="urn:schemas-microsoft-com:vml" Requires="v">
                <p:oleObj name="Equation" r:id="rId4" imgW="888840" imgH="279360" progId="Equation.DSMT4">
                  <p:embed/>
                </p:oleObj>
              </mc:Choice>
              <mc:Fallback>
                <p:oleObj name="Equation" r:id="rId4" imgW="888840" imgH="279360" progId="Equation.DSMT4">
                  <p:embed/>
                  <p:pic>
                    <p:nvPicPr>
                      <p:cNvPr id="0" name=""/>
                      <p:cNvPicPr/>
                      <p:nvPr/>
                    </p:nvPicPr>
                    <p:blipFill>
                      <a:blip r:embed="rId5"/>
                      <a:stretch>
                        <a:fillRect/>
                      </a:stretch>
                    </p:blipFill>
                    <p:spPr>
                      <a:xfrm>
                        <a:off x="4602369" y="3889229"/>
                        <a:ext cx="1333465" cy="419089"/>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95380E9A-249C-43B0-96BE-E7D77A0F7EE1}"/>
              </a:ext>
            </a:extLst>
          </p:cNvPr>
          <p:cNvGraphicFramePr>
            <a:graphicFrameLocks noChangeAspect="1"/>
          </p:cNvGraphicFramePr>
          <p:nvPr>
            <p:extLst>
              <p:ext uri="{D42A27DB-BD31-4B8C-83A1-F6EECF244321}">
                <p14:modId xmlns:p14="http://schemas.microsoft.com/office/powerpoint/2010/main" val="2319670173"/>
              </p:ext>
            </p:extLst>
          </p:nvPr>
        </p:nvGraphicFramePr>
        <p:xfrm>
          <a:off x="5935834" y="3803498"/>
          <a:ext cx="1181100" cy="590550"/>
        </p:xfrm>
        <a:graphic>
          <a:graphicData uri="http://schemas.openxmlformats.org/presentationml/2006/ole">
            <mc:AlternateContent xmlns:mc="http://schemas.openxmlformats.org/markup-compatibility/2006">
              <mc:Choice xmlns:v="urn:schemas-microsoft-com:vml" Requires="v">
                <p:oleObj name="Equation" r:id="rId6" imgW="787320" imgH="393480" progId="Equation.DSMT4">
                  <p:embed/>
                </p:oleObj>
              </mc:Choice>
              <mc:Fallback>
                <p:oleObj name="Equation" r:id="rId6" imgW="787320" imgH="393480" progId="Equation.DSMT4">
                  <p:embed/>
                  <p:pic>
                    <p:nvPicPr>
                      <p:cNvPr id="9" name="Object 8">
                        <a:extLst>
                          <a:ext uri="{FF2B5EF4-FFF2-40B4-BE49-F238E27FC236}">
                            <a16:creationId xmlns:a16="http://schemas.microsoft.com/office/drawing/2014/main" id="{90A87348-F2E5-4AA5-B65D-3E2DC7B71116}"/>
                          </a:ext>
                        </a:extLst>
                      </p:cNvPr>
                      <p:cNvPicPr/>
                      <p:nvPr/>
                    </p:nvPicPr>
                    <p:blipFill>
                      <a:blip r:embed="rId7"/>
                      <a:stretch>
                        <a:fillRect/>
                      </a:stretch>
                    </p:blipFill>
                    <p:spPr>
                      <a:xfrm>
                        <a:off x="5935834" y="3803498"/>
                        <a:ext cx="1181100" cy="590550"/>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55DDE793-A275-4B5C-AF72-DB1A18D0E452}"/>
              </a:ext>
            </a:extLst>
          </p:cNvPr>
          <p:cNvGraphicFramePr>
            <a:graphicFrameLocks noChangeAspect="1"/>
          </p:cNvGraphicFramePr>
          <p:nvPr>
            <p:extLst>
              <p:ext uri="{D42A27DB-BD31-4B8C-83A1-F6EECF244321}">
                <p14:modId xmlns:p14="http://schemas.microsoft.com/office/powerpoint/2010/main" val="734199166"/>
              </p:ext>
            </p:extLst>
          </p:nvPr>
        </p:nvGraphicFramePr>
        <p:xfrm>
          <a:off x="7127875" y="3803650"/>
          <a:ext cx="1200150" cy="590550"/>
        </p:xfrm>
        <a:graphic>
          <a:graphicData uri="http://schemas.openxmlformats.org/presentationml/2006/ole">
            <mc:AlternateContent xmlns:mc="http://schemas.openxmlformats.org/markup-compatibility/2006">
              <mc:Choice xmlns:v="urn:schemas-microsoft-com:vml" Requires="v">
                <p:oleObj name="Equation" r:id="rId8" imgW="799920" imgH="393480" progId="Equation.DSMT4">
                  <p:embed/>
                </p:oleObj>
              </mc:Choice>
              <mc:Fallback>
                <p:oleObj name="Equation" r:id="rId8" imgW="799920" imgH="393480" progId="Equation.DSMT4">
                  <p:embed/>
                  <p:pic>
                    <p:nvPicPr>
                      <p:cNvPr id="10" name="Object 9">
                        <a:extLst>
                          <a:ext uri="{FF2B5EF4-FFF2-40B4-BE49-F238E27FC236}">
                            <a16:creationId xmlns:a16="http://schemas.microsoft.com/office/drawing/2014/main" id="{95380E9A-249C-43B0-96BE-E7D77A0F7EE1}"/>
                          </a:ext>
                        </a:extLst>
                      </p:cNvPr>
                      <p:cNvPicPr/>
                      <p:nvPr/>
                    </p:nvPicPr>
                    <p:blipFill>
                      <a:blip r:embed="rId9"/>
                      <a:stretch>
                        <a:fillRect/>
                      </a:stretch>
                    </p:blipFill>
                    <p:spPr>
                      <a:xfrm>
                        <a:off x="7127875" y="3803650"/>
                        <a:ext cx="1200150" cy="590550"/>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CCA78CAA-A7D5-48B7-B8D0-1838E88A134C}"/>
              </a:ext>
            </a:extLst>
          </p:cNvPr>
          <p:cNvSpPr txBox="1"/>
          <p:nvPr/>
        </p:nvSpPr>
        <p:spPr>
          <a:xfrm>
            <a:off x="4257040" y="2018875"/>
            <a:ext cx="4226542" cy="338554"/>
          </a:xfrm>
          <a:prstGeom prst="rect">
            <a:avLst/>
          </a:prstGeom>
          <a:noFill/>
        </p:spPr>
        <p:txBody>
          <a:bodyPr wrap="none" rtlCol="0">
            <a:spAutoFit/>
          </a:bodyPr>
          <a:lstStyle/>
          <a:p>
            <a:r>
              <a:rPr lang="en-US" sz="1600" dirty="0">
                <a:solidFill>
                  <a:srgbClr val="0070C0"/>
                </a:solidFill>
              </a:rPr>
              <a:t>(a) What is the electric field between the plates?</a:t>
            </a:r>
          </a:p>
        </p:txBody>
      </p:sp>
      <p:graphicFrame>
        <p:nvGraphicFramePr>
          <p:cNvPr id="13" name="Object 12">
            <a:extLst>
              <a:ext uri="{FF2B5EF4-FFF2-40B4-BE49-F238E27FC236}">
                <a16:creationId xmlns:a16="http://schemas.microsoft.com/office/drawing/2014/main" id="{EE318290-F518-4A99-8D75-80F8D5F2BE04}"/>
              </a:ext>
            </a:extLst>
          </p:cNvPr>
          <p:cNvGraphicFramePr>
            <a:graphicFrameLocks noChangeAspect="1"/>
          </p:cNvGraphicFramePr>
          <p:nvPr>
            <p:extLst>
              <p:ext uri="{D42A27DB-BD31-4B8C-83A1-F6EECF244321}">
                <p14:modId xmlns:p14="http://schemas.microsoft.com/office/powerpoint/2010/main" val="1905324435"/>
              </p:ext>
            </p:extLst>
          </p:nvPr>
        </p:nvGraphicFramePr>
        <p:xfrm>
          <a:off x="4483372" y="2442609"/>
          <a:ext cx="1524209" cy="660005"/>
        </p:xfrm>
        <a:graphic>
          <a:graphicData uri="http://schemas.openxmlformats.org/presentationml/2006/ole">
            <mc:AlternateContent xmlns:mc="http://schemas.openxmlformats.org/markup-compatibility/2006">
              <mc:Choice xmlns:v="urn:schemas-microsoft-com:vml" Requires="v">
                <p:oleObj name="Equation" r:id="rId10" imgW="1143000" imgH="495000" progId="Equation.DSMT4">
                  <p:embed/>
                </p:oleObj>
              </mc:Choice>
              <mc:Fallback>
                <p:oleObj name="Equation" r:id="rId10" imgW="1143000" imgH="495000" progId="Equation.DSMT4">
                  <p:embed/>
                  <p:pic>
                    <p:nvPicPr>
                      <p:cNvPr id="0" name=""/>
                      <p:cNvPicPr/>
                      <p:nvPr/>
                    </p:nvPicPr>
                    <p:blipFill>
                      <a:blip r:embed="rId11"/>
                      <a:stretch>
                        <a:fillRect/>
                      </a:stretch>
                    </p:blipFill>
                    <p:spPr>
                      <a:xfrm>
                        <a:off x="4483372" y="2442609"/>
                        <a:ext cx="1524209" cy="660005"/>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ACB1F12B-974A-4222-8F54-023743102E22}"/>
              </a:ext>
            </a:extLst>
          </p:cNvPr>
          <p:cNvGraphicFramePr>
            <a:graphicFrameLocks noChangeAspect="1"/>
          </p:cNvGraphicFramePr>
          <p:nvPr>
            <p:extLst>
              <p:ext uri="{D42A27DB-BD31-4B8C-83A1-F6EECF244321}">
                <p14:modId xmlns:p14="http://schemas.microsoft.com/office/powerpoint/2010/main" val="516408775"/>
              </p:ext>
            </p:extLst>
          </p:nvPr>
        </p:nvGraphicFramePr>
        <p:xfrm>
          <a:off x="6073478" y="2449030"/>
          <a:ext cx="963678" cy="660005"/>
        </p:xfrm>
        <a:graphic>
          <a:graphicData uri="http://schemas.openxmlformats.org/presentationml/2006/ole">
            <mc:AlternateContent xmlns:mc="http://schemas.openxmlformats.org/markup-compatibility/2006">
              <mc:Choice xmlns:v="urn:schemas-microsoft-com:vml" Requires="v">
                <p:oleObj name="Equation" r:id="rId12" imgW="685800" imgH="469800" progId="Equation.DSMT4">
                  <p:embed/>
                </p:oleObj>
              </mc:Choice>
              <mc:Fallback>
                <p:oleObj name="Equation" r:id="rId12" imgW="685800" imgH="469800" progId="Equation.DSMT4">
                  <p:embed/>
                  <p:pic>
                    <p:nvPicPr>
                      <p:cNvPr id="13" name="Object 12">
                        <a:extLst>
                          <a:ext uri="{FF2B5EF4-FFF2-40B4-BE49-F238E27FC236}">
                            <a16:creationId xmlns:a16="http://schemas.microsoft.com/office/drawing/2014/main" id="{EE318290-F518-4A99-8D75-80F8D5F2BE04}"/>
                          </a:ext>
                        </a:extLst>
                      </p:cNvPr>
                      <p:cNvPicPr/>
                      <p:nvPr/>
                    </p:nvPicPr>
                    <p:blipFill>
                      <a:blip r:embed="rId13"/>
                      <a:stretch>
                        <a:fillRect/>
                      </a:stretch>
                    </p:blipFill>
                    <p:spPr>
                      <a:xfrm>
                        <a:off x="6073478" y="2449030"/>
                        <a:ext cx="963678" cy="660005"/>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85B3A13C-8003-42F3-93BA-E884AF5715A4}"/>
              </a:ext>
            </a:extLst>
          </p:cNvPr>
          <p:cNvGraphicFramePr>
            <a:graphicFrameLocks noChangeAspect="1"/>
          </p:cNvGraphicFramePr>
          <p:nvPr>
            <p:extLst>
              <p:ext uri="{D42A27DB-BD31-4B8C-83A1-F6EECF244321}">
                <p14:modId xmlns:p14="http://schemas.microsoft.com/office/powerpoint/2010/main" val="3586683986"/>
              </p:ext>
            </p:extLst>
          </p:nvPr>
        </p:nvGraphicFramePr>
        <p:xfrm>
          <a:off x="7093325" y="2610311"/>
          <a:ext cx="960467" cy="299799"/>
        </p:xfrm>
        <a:graphic>
          <a:graphicData uri="http://schemas.openxmlformats.org/presentationml/2006/ole">
            <mc:AlternateContent xmlns:mc="http://schemas.openxmlformats.org/markup-compatibility/2006">
              <mc:Choice xmlns:v="urn:schemas-microsoft-com:vml" Requires="v">
                <p:oleObj name="Equation" r:id="rId14" imgW="647640" imgH="203040" progId="Equation.DSMT4">
                  <p:embed/>
                </p:oleObj>
              </mc:Choice>
              <mc:Fallback>
                <p:oleObj name="Equation" r:id="rId14" imgW="647640" imgH="203040" progId="Equation.DSMT4">
                  <p:embed/>
                  <p:pic>
                    <p:nvPicPr>
                      <p:cNvPr id="14" name="Object 13">
                        <a:extLst>
                          <a:ext uri="{FF2B5EF4-FFF2-40B4-BE49-F238E27FC236}">
                            <a16:creationId xmlns:a16="http://schemas.microsoft.com/office/drawing/2014/main" id="{ACB1F12B-974A-4222-8F54-023743102E22}"/>
                          </a:ext>
                        </a:extLst>
                      </p:cNvPr>
                      <p:cNvPicPr/>
                      <p:nvPr/>
                    </p:nvPicPr>
                    <p:blipFill>
                      <a:blip r:embed="rId15"/>
                      <a:stretch>
                        <a:fillRect/>
                      </a:stretch>
                    </p:blipFill>
                    <p:spPr>
                      <a:xfrm>
                        <a:off x="7093325" y="2610311"/>
                        <a:ext cx="960467" cy="299799"/>
                      </a:xfrm>
                      <a:prstGeom prst="rect">
                        <a:avLst/>
                      </a:prstGeom>
                    </p:spPr>
                  </p:pic>
                </p:oleObj>
              </mc:Fallback>
            </mc:AlternateContent>
          </a:graphicData>
        </a:graphic>
      </p:graphicFrame>
      <p:cxnSp>
        <p:nvCxnSpPr>
          <p:cNvPr id="17" name="Straight Arrow Connector 16">
            <a:extLst>
              <a:ext uri="{FF2B5EF4-FFF2-40B4-BE49-F238E27FC236}">
                <a16:creationId xmlns:a16="http://schemas.microsoft.com/office/drawing/2014/main" id="{3F17C3DB-A51E-418A-8400-2AD8C5B0299F}"/>
              </a:ext>
            </a:extLst>
          </p:cNvPr>
          <p:cNvCxnSpPr/>
          <p:nvPr/>
        </p:nvCxnSpPr>
        <p:spPr>
          <a:xfrm>
            <a:off x="8152827" y="2748756"/>
            <a:ext cx="74543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8" name="Object 17">
            <a:extLst>
              <a:ext uri="{FF2B5EF4-FFF2-40B4-BE49-F238E27FC236}">
                <a16:creationId xmlns:a16="http://schemas.microsoft.com/office/drawing/2014/main" id="{54F43E47-0172-43D1-B43E-3228A5414112}"/>
              </a:ext>
            </a:extLst>
          </p:cNvPr>
          <p:cNvGraphicFramePr>
            <a:graphicFrameLocks noChangeAspect="1"/>
          </p:cNvGraphicFramePr>
          <p:nvPr>
            <p:extLst>
              <p:ext uri="{D42A27DB-BD31-4B8C-83A1-F6EECF244321}">
                <p14:modId xmlns:p14="http://schemas.microsoft.com/office/powerpoint/2010/main" val="2555962735"/>
              </p:ext>
            </p:extLst>
          </p:nvPr>
        </p:nvGraphicFramePr>
        <p:xfrm>
          <a:off x="8997297" y="2532062"/>
          <a:ext cx="1548120" cy="464946"/>
        </p:xfrm>
        <a:graphic>
          <a:graphicData uri="http://schemas.openxmlformats.org/presentationml/2006/ole">
            <mc:AlternateContent xmlns:mc="http://schemas.openxmlformats.org/markup-compatibility/2006">
              <mc:Choice xmlns:v="urn:schemas-microsoft-com:vml" Requires="v">
                <p:oleObj name="Equation" r:id="rId16" imgW="1307880" imgH="393480" progId="Equation.DSMT4">
                  <p:embed/>
                </p:oleObj>
              </mc:Choice>
              <mc:Fallback>
                <p:oleObj name="Equation" r:id="rId16" imgW="1307880" imgH="393480" progId="Equation.DSMT4">
                  <p:embed/>
                  <p:pic>
                    <p:nvPicPr>
                      <p:cNvPr id="0" name=""/>
                      <p:cNvPicPr/>
                      <p:nvPr/>
                    </p:nvPicPr>
                    <p:blipFill>
                      <a:blip r:embed="rId17"/>
                      <a:stretch>
                        <a:fillRect/>
                      </a:stretch>
                    </p:blipFill>
                    <p:spPr>
                      <a:xfrm>
                        <a:off x="8997297" y="2532062"/>
                        <a:ext cx="1548120" cy="464946"/>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4A3FE353-E24C-4451-B8AC-BD23DC24A16B}"/>
              </a:ext>
            </a:extLst>
          </p:cNvPr>
          <p:cNvGraphicFramePr>
            <a:graphicFrameLocks noChangeAspect="1"/>
          </p:cNvGraphicFramePr>
          <p:nvPr>
            <p:extLst>
              <p:ext uri="{D42A27DB-BD31-4B8C-83A1-F6EECF244321}">
                <p14:modId xmlns:p14="http://schemas.microsoft.com/office/powerpoint/2010/main" val="4251063753"/>
              </p:ext>
            </p:extLst>
          </p:nvPr>
        </p:nvGraphicFramePr>
        <p:xfrm>
          <a:off x="5055981" y="5175288"/>
          <a:ext cx="4362450" cy="723900"/>
        </p:xfrm>
        <a:graphic>
          <a:graphicData uri="http://schemas.openxmlformats.org/presentationml/2006/ole">
            <mc:AlternateContent xmlns:mc="http://schemas.openxmlformats.org/markup-compatibility/2006">
              <mc:Choice xmlns:v="urn:schemas-microsoft-com:vml" Requires="v">
                <p:oleObj name="Equation" r:id="rId18" imgW="2908080" imgH="482400" progId="Equation.DSMT4">
                  <p:embed/>
                </p:oleObj>
              </mc:Choice>
              <mc:Fallback>
                <p:oleObj name="Equation" r:id="rId18" imgW="2908080" imgH="482400" progId="Equation.DSMT4">
                  <p:embed/>
                  <p:pic>
                    <p:nvPicPr>
                      <p:cNvPr id="11" name="Object 10">
                        <a:extLst>
                          <a:ext uri="{FF2B5EF4-FFF2-40B4-BE49-F238E27FC236}">
                            <a16:creationId xmlns:a16="http://schemas.microsoft.com/office/drawing/2014/main" id="{55DDE793-A275-4B5C-AF72-DB1A18D0E452}"/>
                          </a:ext>
                        </a:extLst>
                      </p:cNvPr>
                      <p:cNvPicPr/>
                      <p:nvPr/>
                    </p:nvPicPr>
                    <p:blipFill>
                      <a:blip r:embed="rId19"/>
                      <a:stretch>
                        <a:fillRect/>
                      </a:stretch>
                    </p:blipFill>
                    <p:spPr>
                      <a:xfrm>
                        <a:off x="5055981" y="5175288"/>
                        <a:ext cx="4362450" cy="723900"/>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4409C751-842E-4ED7-BF90-D994ECAD98B2}"/>
              </a:ext>
            </a:extLst>
          </p:cNvPr>
          <p:cNvGraphicFramePr>
            <a:graphicFrameLocks noChangeAspect="1"/>
          </p:cNvGraphicFramePr>
          <p:nvPr>
            <p:extLst>
              <p:ext uri="{D42A27DB-BD31-4B8C-83A1-F6EECF244321}">
                <p14:modId xmlns:p14="http://schemas.microsoft.com/office/powerpoint/2010/main" val="1094883504"/>
              </p:ext>
            </p:extLst>
          </p:nvPr>
        </p:nvGraphicFramePr>
        <p:xfrm>
          <a:off x="5055981" y="6019995"/>
          <a:ext cx="723900" cy="266700"/>
        </p:xfrm>
        <a:graphic>
          <a:graphicData uri="http://schemas.openxmlformats.org/presentationml/2006/ole">
            <mc:AlternateContent xmlns:mc="http://schemas.openxmlformats.org/markup-compatibility/2006">
              <mc:Choice xmlns:v="urn:schemas-microsoft-com:vml" Requires="v">
                <p:oleObj name="Equation" r:id="rId20" imgW="482400" imgH="177480" progId="Equation.DSMT4">
                  <p:embed/>
                </p:oleObj>
              </mc:Choice>
              <mc:Fallback>
                <p:oleObj name="Equation" r:id="rId20" imgW="482400" imgH="177480" progId="Equation.DSMT4">
                  <p:embed/>
                  <p:pic>
                    <p:nvPicPr>
                      <p:cNvPr id="19" name="Object 18">
                        <a:extLst>
                          <a:ext uri="{FF2B5EF4-FFF2-40B4-BE49-F238E27FC236}">
                            <a16:creationId xmlns:a16="http://schemas.microsoft.com/office/drawing/2014/main" id="{4A3FE353-E24C-4451-B8AC-BD23DC24A16B}"/>
                          </a:ext>
                        </a:extLst>
                      </p:cNvPr>
                      <p:cNvPicPr/>
                      <p:nvPr/>
                    </p:nvPicPr>
                    <p:blipFill>
                      <a:blip r:embed="rId21"/>
                      <a:stretch>
                        <a:fillRect/>
                      </a:stretch>
                    </p:blipFill>
                    <p:spPr>
                      <a:xfrm>
                        <a:off x="5055981" y="6019995"/>
                        <a:ext cx="723900" cy="266700"/>
                      </a:xfrm>
                      <a:prstGeom prst="rect">
                        <a:avLst/>
                      </a:prstGeom>
                    </p:spPr>
                  </p:pic>
                </p:oleObj>
              </mc:Fallback>
            </mc:AlternateContent>
          </a:graphicData>
        </a:graphic>
      </p:graphicFrame>
      <p:graphicFrame>
        <p:nvGraphicFramePr>
          <p:cNvPr id="21" name="Object 20">
            <a:extLst>
              <a:ext uri="{FF2B5EF4-FFF2-40B4-BE49-F238E27FC236}">
                <a16:creationId xmlns:a16="http://schemas.microsoft.com/office/drawing/2014/main" id="{2E435CC3-DDB1-4521-AC72-887ABB634CF0}"/>
              </a:ext>
            </a:extLst>
          </p:cNvPr>
          <p:cNvGraphicFramePr>
            <a:graphicFrameLocks noChangeAspect="1"/>
          </p:cNvGraphicFramePr>
          <p:nvPr>
            <p:extLst>
              <p:ext uri="{D42A27DB-BD31-4B8C-83A1-F6EECF244321}">
                <p14:modId xmlns:p14="http://schemas.microsoft.com/office/powerpoint/2010/main" val="1516203874"/>
              </p:ext>
            </p:extLst>
          </p:nvPr>
        </p:nvGraphicFramePr>
        <p:xfrm>
          <a:off x="5055981" y="4446528"/>
          <a:ext cx="1562100" cy="590550"/>
        </p:xfrm>
        <a:graphic>
          <a:graphicData uri="http://schemas.openxmlformats.org/presentationml/2006/ole">
            <mc:AlternateContent xmlns:mc="http://schemas.openxmlformats.org/markup-compatibility/2006">
              <mc:Choice xmlns:v="urn:schemas-microsoft-com:vml" Requires="v">
                <p:oleObj name="Equation" r:id="rId22" imgW="1041120" imgH="393480" progId="Equation.DSMT4">
                  <p:embed/>
                </p:oleObj>
              </mc:Choice>
              <mc:Fallback>
                <p:oleObj name="Equation" r:id="rId22" imgW="1041120" imgH="393480" progId="Equation.DSMT4">
                  <p:embed/>
                  <p:pic>
                    <p:nvPicPr>
                      <p:cNvPr id="11" name="Object 10">
                        <a:extLst>
                          <a:ext uri="{FF2B5EF4-FFF2-40B4-BE49-F238E27FC236}">
                            <a16:creationId xmlns:a16="http://schemas.microsoft.com/office/drawing/2014/main" id="{55DDE793-A275-4B5C-AF72-DB1A18D0E452}"/>
                          </a:ext>
                        </a:extLst>
                      </p:cNvPr>
                      <p:cNvPicPr/>
                      <p:nvPr/>
                    </p:nvPicPr>
                    <p:blipFill>
                      <a:blip r:embed="rId23"/>
                      <a:stretch>
                        <a:fillRect/>
                      </a:stretch>
                    </p:blipFill>
                    <p:spPr>
                      <a:xfrm>
                        <a:off x="5055981" y="4446528"/>
                        <a:ext cx="1562100" cy="590550"/>
                      </a:xfrm>
                      <a:prstGeom prst="rect">
                        <a:avLst/>
                      </a:prstGeom>
                    </p:spPr>
                  </p:pic>
                </p:oleObj>
              </mc:Fallback>
            </mc:AlternateContent>
          </a:graphicData>
        </a:graphic>
      </p:graphicFrame>
    </p:spTree>
    <p:extLst>
      <p:ext uri="{BB962C8B-B14F-4D97-AF65-F5344CB8AC3E}">
        <p14:creationId xmlns:p14="http://schemas.microsoft.com/office/powerpoint/2010/main" val="910285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96745046-EAE0-4038-B203-F374379AB29B}"/>
              </a:ext>
            </a:extLst>
          </p:cNvPr>
          <p:cNvGraphicFramePr>
            <a:graphicFrameLocks noChangeAspect="1"/>
          </p:cNvGraphicFramePr>
          <p:nvPr>
            <p:extLst>
              <p:ext uri="{D42A27DB-BD31-4B8C-83A1-F6EECF244321}">
                <p14:modId xmlns:p14="http://schemas.microsoft.com/office/powerpoint/2010/main" val="1141114595"/>
              </p:ext>
            </p:extLst>
          </p:nvPr>
        </p:nvGraphicFramePr>
        <p:xfrm>
          <a:off x="259183" y="962388"/>
          <a:ext cx="3243263" cy="3829050"/>
        </p:xfrm>
        <a:graphic>
          <a:graphicData uri="http://schemas.openxmlformats.org/presentationml/2006/ole">
            <mc:AlternateContent xmlns:mc="http://schemas.openxmlformats.org/markup-compatibility/2006">
              <mc:Choice xmlns:v="urn:schemas-microsoft-com:vml" Requires="v">
                <p:oleObj name="Bitmap Image" r:id="rId2" imgW="4152960" imgH="3413880" progId="Paint.Picture">
                  <p:embed/>
                </p:oleObj>
              </mc:Choice>
              <mc:Fallback>
                <p:oleObj name="Bitmap Image" r:id="rId2" imgW="4152960" imgH="3413880" progId="Paint.Picture">
                  <p:embed/>
                  <p:pic>
                    <p:nvPicPr>
                      <p:cNvPr id="4" name="Object 3">
                        <a:extLst>
                          <a:ext uri="{FF2B5EF4-FFF2-40B4-BE49-F238E27FC236}">
                            <a16:creationId xmlns:a16="http://schemas.microsoft.com/office/drawing/2014/main" id="{95F67FF8-072B-489E-80B3-9ADF8AF95943}"/>
                          </a:ext>
                        </a:extLst>
                      </p:cNvPr>
                      <p:cNvPicPr>
                        <a:picLocks noChangeAspect="1" noChangeArrowheads="1"/>
                      </p:cNvPicPr>
                      <p:nvPr/>
                    </p:nvPicPr>
                    <p:blipFill>
                      <a:blip r:embed="rId3"/>
                      <a:srcRect l="6250" t="-4318" r="37500" b="23587"/>
                      <a:stretch>
                        <a:fillRect/>
                      </a:stretch>
                    </p:blipFill>
                    <p:spPr bwMode="auto">
                      <a:xfrm>
                        <a:off x="259183" y="962388"/>
                        <a:ext cx="3243263" cy="3829050"/>
                      </a:xfrm>
                      <a:prstGeom prst="rect">
                        <a:avLst/>
                      </a:prstGeom>
                      <a:noFill/>
                    </p:spPr>
                  </p:pic>
                </p:oleObj>
              </mc:Fallback>
            </mc:AlternateContent>
          </a:graphicData>
        </a:graphic>
      </p:graphicFrame>
      <p:sp>
        <p:nvSpPr>
          <p:cNvPr id="3" name="Title 1">
            <a:extLst>
              <a:ext uri="{FF2B5EF4-FFF2-40B4-BE49-F238E27FC236}">
                <a16:creationId xmlns:a16="http://schemas.microsoft.com/office/drawing/2014/main" id="{A02C3CD2-2993-4BF5-BCA7-8E33D6D3EA61}"/>
              </a:ext>
            </a:extLst>
          </p:cNvPr>
          <p:cNvSpPr txBox="1">
            <a:spLocks/>
          </p:cNvSpPr>
          <p:nvPr/>
        </p:nvSpPr>
        <p:spPr>
          <a:xfrm>
            <a:off x="3482010" y="355342"/>
            <a:ext cx="6556513"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A.6 Electric Fields in Matter</a:t>
            </a:r>
          </a:p>
        </p:txBody>
      </p:sp>
      <p:sp>
        <p:nvSpPr>
          <p:cNvPr id="4" name="TextBox 3">
            <a:extLst>
              <a:ext uri="{FF2B5EF4-FFF2-40B4-BE49-F238E27FC236}">
                <a16:creationId xmlns:a16="http://schemas.microsoft.com/office/drawing/2014/main" id="{F91A0E88-0E44-4156-8007-55782D9A1F27}"/>
              </a:ext>
            </a:extLst>
          </p:cNvPr>
          <p:cNvSpPr txBox="1"/>
          <p:nvPr/>
        </p:nvSpPr>
        <p:spPr>
          <a:xfrm>
            <a:off x="3661397" y="1148462"/>
            <a:ext cx="5495222" cy="584775"/>
          </a:xfrm>
          <a:prstGeom prst="rect">
            <a:avLst/>
          </a:prstGeom>
          <a:noFill/>
        </p:spPr>
        <p:txBody>
          <a:bodyPr wrap="none" rtlCol="0">
            <a:spAutoFit/>
          </a:bodyPr>
          <a:lstStyle/>
          <a:p>
            <a:r>
              <a:rPr lang="en-US" sz="1600" dirty="0">
                <a:solidFill>
                  <a:srgbClr val="0070C0"/>
                </a:solidFill>
              </a:rPr>
              <a:t>(c) Say we disconnect the battery and place a strontium </a:t>
            </a:r>
            <a:r>
              <a:rPr lang="en-US" sz="1600" dirty="0" err="1">
                <a:solidFill>
                  <a:srgbClr val="0070C0"/>
                </a:solidFill>
              </a:rPr>
              <a:t>titanate</a:t>
            </a:r>
            <a:endParaRPr lang="en-US" sz="1600" dirty="0">
              <a:solidFill>
                <a:srgbClr val="0070C0"/>
              </a:solidFill>
            </a:endParaRPr>
          </a:p>
          <a:p>
            <a:r>
              <a:rPr lang="en-US" sz="1600" dirty="0">
                <a:solidFill>
                  <a:srgbClr val="0070C0"/>
                </a:solidFill>
              </a:rPr>
              <a:t>slab in between the plates.  What the field now?</a:t>
            </a:r>
          </a:p>
        </p:txBody>
      </p:sp>
      <p:sp>
        <p:nvSpPr>
          <p:cNvPr id="5" name="TextBox 4">
            <a:extLst>
              <a:ext uri="{FF2B5EF4-FFF2-40B4-BE49-F238E27FC236}">
                <a16:creationId xmlns:a16="http://schemas.microsoft.com/office/drawing/2014/main" id="{C9884693-7A1B-44C4-8F8D-4944327E87C6}"/>
              </a:ext>
            </a:extLst>
          </p:cNvPr>
          <p:cNvSpPr txBox="1"/>
          <p:nvPr/>
        </p:nvSpPr>
        <p:spPr>
          <a:xfrm>
            <a:off x="3661397" y="1785421"/>
            <a:ext cx="6373733" cy="584775"/>
          </a:xfrm>
          <a:prstGeom prst="rect">
            <a:avLst/>
          </a:prstGeom>
          <a:noFill/>
        </p:spPr>
        <p:txBody>
          <a:bodyPr wrap="none" rtlCol="0">
            <a:spAutoFit/>
          </a:bodyPr>
          <a:lstStyle/>
          <a:p>
            <a:r>
              <a:rPr lang="en-US" sz="1600" dirty="0"/>
              <a:t>Field is same in the air, but reduced in the dielectric by a factor of </a:t>
            </a:r>
            <a:r>
              <a:rPr lang="el-GR" sz="1600" dirty="0"/>
              <a:t>κ</a:t>
            </a:r>
            <a:r>
              <a:rPr lang="en-US" sz="1600" baseline="-25000" dirty="0"/>
              <a:t>e</a:t>
            </a:r>
            <a:r>
              <a:rPr lang="en-US" sz="1600" dirty="0"/>
              <a:t> = 233 </a:t>
            </a:r>
          </a:p>
          <a:p>
            <a:r>
              <a:rPr lang="en-US" sz="1600" dirty="0"/>
              <a:t>(look up in table).  So field in the dielectric is:</a:t>
            </a:r>
          </a:p>
        </p:txBody>
      </p:sp>
      <p:graphicFrame>
        <p:nvGraphicFramePr>
          <p:cNvPr id="6" name="Object 5">
            <a:extLst>
              <a:ext uri="{FF2B5EF4-FFF2-40B4-BE49-F238E27FC236}">
                <a16:creationId xmlns:a16="http://schemas.microsoft.com/office/drawing/2014/main" id="{966B8A0B-7700-48BD-89B2-0D6D6237BBA7}"/>
              </a:ext>
            </a:extLst>
          </p:cNvPr>
          <p:cNvGraphicFramePr>
            <a:graphicFrameLocks noChangeAspect="1"/>
          </p:cNvGraphicFramePr>
          <p:nvPr>
            <p:extLst>
              <p:ext uri="{D42A27DB-BD31-4B8C-83A1-F6EECF244321}">
                <p14:modId xmlns:p14="http://schemas.microsoft.com/office/powerpoint/2010/main" val="3403529512"/>
              </p:ext>
            </p:extLst>
          </p:nvPr>
        </p:nvGraphicFramePr>
        <p:xfrm>
          <a:off x="3740069" y="2471457"/>
          <a:ext cx="682625" cy="611187"/>
        </p:xfrm>
        <a:graphic>
          <a:graphicData uri="http://schemas.openxmlformats.org/presentationml/2006/ole">
            <mc:AlternateContent xmlns:mc="http://schemas.openxmlformats.org/markup-compatibility/2006">
              <mc:Choice xmlns:v="urn:schemas-microsoft-com:vml" Requires="v">
                <p:oleObj name="Equation" r:id="rId4" imgW="482400" imgH="431640" progId="Equation.DSMT4">
                  <p:embed/>
                </p:oleObj>
              </mc:Choice>
              <mc:Fallback>
                <p:oleObj name="Equation" r:id="rId4" imgW="482400" imgH="431640" progId="Equation.DSMT4">
                  <p:embed/>
                  <p:pic>
                    <p:nvPicPr>
                      <p:cNvPr id="18" name="Object 17">
                        <a:extLst>
                          <a:ext uri="{FF2B5EF4-FFF2-40B4-BE49-F238E27FC236}">
                            <a16:creationId xmlns:a16="http://schemas.microsoft.com/office/drawing/2014/main" id="{54F43E47-0172-43D1-B43E-3228A5414112}"/>
                          </a:ext>
                        </a:extLst>
                      </p:cNvPr>
                      <p:cNvPicPr/>
                      <p:nvPr/>
                    </p:nvPicPr>
                    <p:blipFill>
                      <a:blip r:embed="rId5"/>
                      <a:stretch>
                        <a:fillRect/>
                      </a:stretch>
                    </p:blipFill>
                    <p:spPr>
                      <a:xfrm>
                        <a:off x="3740069" y="2471457"/>
                        <a:ext cx="682625" cy="611187"/>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D00617FB-6989-4679-8A4C-80E0E0D0DBB7}"/>
              </a:ext>
            </a:extLst>
          </p:cNvPr>
          <p:cNvGraphicFramePr>
            <a:graphicFrameLocks noChangeAspect="1"/>
          </p:cNvGraphicFramePr>
          <p:nvPr>
            <p:extLst>
              <p:ext uri="{D42A27DB-BD31-4B8C-83A1-F6EECF244321}">
                <p14:modId xmlns:p14="http://schemas.microsoft.com/office/powerpoint/2010/main" val="3297281444"/>
              </p:ext>
            </p:extLst>
          </p:nvPr>
        </p:nvGraphicFramePr>
        <p:xfrm>
          <a:off x="4542794" y="2499645"/>
          <a:ext cx="1851025" cy="555625"/>
        </p:xfrm>
        <a:graphic>
          <a:graphicData uri="http://schemas.openxmlformats.org/presentationml/2006/ole">
            <mc:AlternateContent xmlns:mc="http://schemas.openxmlformats.org/markup-compatibility/2006">
              <mc:Choice xmlns:v="urn:schemas-microsoft-com:vml" Requires="v">
                <p:oleObj name="Equation" r:id="rId6" imgW="1307880" imgH="393480" progId="Equation.DSMT4">
                  <p:embed/>
                </p:oleObj>
              </mc:Choice>
              <mc:Fallback>
                <p:oleObj name="Equation" r:id="rId6" imgW="1307880" imgH="393480" progId="Equation.DSMT4">
                  <p:embed/>
                  <p:pic>
                    <p:nvPicPr>
                      <p:cNvPr id="6" name="Object 5">
                        <a:extLst>
                          <a:ext uri="{FF2B5EF4-FFF2-40B4-BE49-F238E27FC236}">
                            <a16:creationId xmlns:a16="http://schemas.microsoft.com/office/drawing/2014/main" id="{966B8A0B-7700-48BD-89B2-0D6D6237BBA7}"/>
                          </a:ext>
                        </a:extLst>
                      </p:cNvPr>
                      <p:cNvPicPr/>
                      <p:nvPr/>
                    </p:nvPicPr>
                    <p:blipFill>
                      <a:blip r:embed="rId7"/>
                      <a:stretch>
                        <a:fillRect/>
                      </a:stretch>
                    </p:blipFill>
                    <p:spPr>
                      <a:xfrm>
                        <a:off x="4542794" y="2499645"/>
                        <a:ext cx="1851025" cy="555625"/>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83AA20BF-B33E-42D4-B8DC-F5F26768BEB5}"/>
              </a:ext>
            </a:extLst>
          </p:cNvPr>
          <p:cNvSpPr txBox="1"/>
          <p:nvPr/>
        </p:nvSpPr>
        <p:spPr>
          <a:xfrm>
            <a:off x="3661397" y="3211080"/>
            <a:ext cx="5969006" cy="338554"/>
          </a:xfrm>
          <a:prstGeom prst="rect">
            <a:avLst/>
          </a:prstGeom>
          <a:noFill/>
        </p:spPr>
        <p:txBody>
          <a:bodyPr wrap="none" rtlCol="0">
            <a:spAutoFit/>
          </a:bodyPr>
          <a:lstStyle/>
          <a:p>
            <a:r>
              <a:rPr lang="en-US" sz="1600" dirty="0">
                <a:solidFill>
                  <a:srgbClr val="0070C0"/>
                </a:solidFill>
              </a:rPr>
              <a:t>(d) What is the surface charge density on either side of the dielectric?</a:t>
            </a:r>
          </a:p>
        </p:txBody>
      </p:sp>
      <p:graphicFrame>
        <p:nvGraphicFramePr>
          <p:cNvPr id="15" name="Object 14">
            <a:extLst>
              <a:ext uri="{FF2B5EF4-FFF2-40B4-BE49-F238E27FC236}">
                <a16:creationId xmlns:a16="http://schemas.microsoft.com/office/drawing/2014/main" id="{0AE16C37-1B51-4257-86CE-32F5F6D5595F}"/>
              </a:ext>
            </a:extLst>
          </p:cNvPr>
          <p:cNvGraphicFramePr>
            <a:graphicFrameLocks noChangeAspect="1"/>
          </p:cNvGraphicFramePr>
          <p:nvPr>
            <p:extLst>
              <p:ext uri="{D42A27DB-BD31-4B8C-83A1-F6EECF244321}">
                <p14:modId xmlns:p14="http://schemas.microsoft.com/office/powerpoint/2010/main" val="1689150517"/>
              </p:ext>
            </p:extLst>
          </p:nvPr>
        </p:nvGraphicFramePr>
        <p:xfrm>
          <a:off x="3755258" y="3664184"/>
          <a:ext cx="6621462" cy="371475"/>
        </p:xfrm>
        <a:graphic>
          <a:graphicData uri="http://schemas.openxmlformats.org/presentationml/2006/ole">
            <mc:AlternateContent xmlns:mc="http://schemas.openxmlformats.org/markup-compatibility/2006">
              <mc:Choice xmlns:v="urn:schemas-microsoft-com:vml" Requires="v">
                <p:oleObj name="Equation" r:id="rId8" imgW="4305240" imgH="241200" progId="Equation.DSMT4">
                  <p:embed/>
                </p:oleObj>
              </mc:Choice>
              <mc:Fallback>
                <p:oleObj name="Equation" r:id="rId8" imgW="4305240" imgH="241200" progId="Equation.DSMT4">
                  <p:embed/>
                  <p:pic>
                    <p:nvPicPr>
                      <p:cNvPr id="0" name=""/>
                      <p:cNvPicPr/>
                      <p:nvPr/>
                    </p:nvPicPr>
                    <p:blipFill>
                      <a:blip r:embed="rId9"/>
                      <a:stretch>
                        <a:fillRect/>
                      </a:stretch>
                    </p:blipFill>
                    <p:spPr>
                      <a:xfrm>
                        <a:off x="3755258" y="3664184"/>
                        <a:ext cx="6621462" cy="371475"/>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06131645-ABD6-4942-B9B6-7C1875E66AE2}"/>
              </a:ext>
            </a:extLst>
          </p:cNvPr>
          <p:cNvSpPr txBox="1"/>
          <p:nvPr/>
        </p:nvSpPr>
        <p:spPr>
          <a:xfrm>
            <a:off x="3661397" y="4221241"/>
            <a:ext cx="5209888" cy="338554"/>
          </a:xfrm>
          <a:prstGeom prst="rect">
            <a:avLst/>
          </a:prstGeom>
          <a:noFill/>
        </p:spPr>
        <p:txBody>
          <a:bodyPr wrap="none" rtlCol="0">
            <a:spAutoFit/>
          </a:bodyPr>
          <a:lstStyle/>
          <a:p>
            <a:r>
              <a:rPr lang="en-US" sz="1600" dirty="0">
                <a:solidFill>
                  <a:srgbClr val="0070C0"/>
                </a:solidFill>
              </a:rPr>
              <a:t>(e) What’s the potential difference between the plates now?</a:t>
            </a:r>
          </a:p>
        </p:txBody>
      </p:sp>
      <p:graphicFrame>
        <p:nvGraphicFramePr>
          <p:cNvPr id="9" name="Object 8">
            <a:extLst>
              <a:ext uri="{FF2B5EF4-FFF2-40B4-BE49-F238E27FC236}">
                <a16:creationId xmlns:a16="http://schemas.microsoft.com/office/drawing/2014/main" id="{2414A1A3-C3D7-464C-8C30-25E836A789E8}"/>
              </a:ext>
            </a:extLst>
          </p:cNvPr>
          <p:cNvGraphicFramePr>
            <a:graphicFrameLocks noChangeAspect="1"/>
          </p:cNvGraphicFramePr>
          <p:nvPr>
            <p:extLst>
              <p:ext uri="{D42A27DB-BD31-4B8C-83A1-F6EECF244321}">
                <p14:modId xmlns:p14="http://schemas.microsoft.com/office/powerpoint/2010/main" val="1593013702"/>
              </p:ext>
            </p:extLst>
          </p:nvPr>
        </p:nvGraphicFramePr>
        <p:xfrm>
          <a:off x="3755257" y="4627427"/>
          <a:ext cx="5976099" cy="1992033"/>
        </p:xfrm>
        <a:graphic>
          <a:graphicData uri="http://schemas.openxmlformats.org/presentationml/2006/ole">
            <mc:AlternateContent xmlns:mc="http://schemas.openxmlformats.org/markup-compatibility/2006">
              <mc:Choice xmlns:v="urn:schemas-microsoft-com:vml" Requires="v">
                <p:oleObj name="Equation" r:id="rId10" imgW="4267080" imgH="1422360" progId="Equation.DSMT4">
                  <p:embed/>
                </p:oleObj>
              </mc:Choice>
              <mc:Fallback>
                <p:oleObj name="Equation" r:id="rId10" imgW="4267080" imgH="1422360" progId="Equation.DSMT4">
                  <p:embed/>
                  <p:pic>
                    <p:nvPicPr>
                      <p:cNvPr id="0" name=""/>
                      <p:cNvPicPr/>
                      <p:nvPr/>
                    </p:nvPicPr>
                    <p:blipFill>
                      <a:blip r:embed="rId11"/>
                      <a:stretch>
                        <a:fillRect/>
                      </a:stretch>
                    </p:blipFill>
                    <p:spPr>
                      <a:xfrm>
                        <a:off x="3755257" y="4627427"/>
                        <a:ext cx="5976099" cy="1992033"/>
                      </a:xfrm>
                      <a:prstGeom prst="rect">
                        <a:avLst/>
                      </a:prstGeom>
                    </p:spPr>
                  </p:pic>
                </p:oleObj>
              </mc:Fallback>
            </mc:AlternateContent>
          </a:graphicData>
        </a:graphic>
      </p:graphicFrame>
    </p:spTree>
    <p:extLst>
      <p:ext uri="{BB962C8B-B14F-4D97-AF65-F5344CB8AC3E}">
        <p14:creationId xmlns:p14="http://schemas.microsoft.com/office/powerpoint/2010/main" val="3963841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6616D14-CFCE-4DA5-9641-373FF17C414F}"/>
              </a:ext>
            </a:extLst>
          </p:cNvPr>
          <p:cNvSpPr txBox="1"/>
          <p:nvPr/>
        </p:nvSpPr>
        <p:spPr>
          <a:xfrm>
            <a:off x="3785774" y="1366809"/>
            <a:ext cx="3043910" cy="338554"/>
          </a:xfrm>
          <a:prstGeom prst="rect">
            <a:avLst/>
          </a:prstGeom>
          <a:noFill/>
        </p:spPr>
        <p:txBody>
          <a:bodyPr wrap="none" rtlCol="0">
            <a:spAutoFit/>
          </a:bodyPr>
          <a:lstStyle/>
          <a:p>
            <a:r>
              <a:rPr lang="en-US" sz="1600" dirty="0">
                <a:solidFill>
                  <a:srgbClr val="0070C0"/>
                </a:solidFill>
              </a:rPr>
              <a:t>(f) What’s the new energy stored?</a:t>
            </a:r>
          </a:p>
        </p:txBody>
      </p:sp>
      <p:graphicFrame>
        <p:nvGraphicFramePr>
          <p:cNvPr id="3" name="Object 2">
            <a:extLst>
              <a:ext uri="{FF2B5EF4-FFF2-40B4-BE49-F238E27FC236}">
                <a16:creationId xmlns:a16="http://schemas.microsoft.com/office/drawing/2014/main" id="{BBACDFF6-4D83-4AF5-8870-C20C348E6D6A}"/>
              </a:ext>
            </a:extLst>
          </p:cNvPr>
          <p:cNvGraphicFramePr>
            <a:graphicFrameLocks noChangeAspect="1"/>
          </p:cNvGraphicFramePr>
          <p:nvPr>
            <p:extLst>
              <p:ext uri="{D42A27DB-BD31-4B8C-83A1-F6EECF244321}">
                <p14:modId xmlns:p14="http://schemas.microsoft.com/office/powerpoint/2010/main" val="133895634"/>
              </p:ext>
            </p:extLst>
          </p:nvPr>
        </p:nvGraphicFramePr>
        <p:xfrm>
          <a:off x="3880113" y="1816023"/>
          <a:ext cx="1678139" cy="424357"/>
        </p:xfrm>
        <a:graphic>
          <a:graphicData uri="http://schemas.openxmlformats.org/presentationml/2006/ole">
            <mc:AlternateContent xmlns:mc="http://schemas.openxmlformats.org/markup-compatibility/2006">
              <mc:Choice xmlns:v="urn:schemas-microsoft-com:vml" Requires="v">
                <p:oleObj name="Equation" r:id="rId2" imgW="1104840" imgH="279360" progId="Equation.DSMT4">
                  <p:embed/>
                </p:oleObj>
              </mc:Choice>
              <mc:Fallback>
                <p:oleObj name="Equation" r:id="rId2" imgW="1104840" imgH="279360" progId="Equation.DSMT4">
                  <p:embed/>
                  <p:pic>
                    <p:nvPicPr>
                      <p:cNvPr id="10" name="Object 9">
                        <a:extLst>
                          <a:ext uri="{FF2B5EF4-FFF2-40B4-BE49-F238E27FC236}">
                            <a16:creationId xmlns:a16="http://schemas.microsoft.com/office/drawing/2014/main" id="{27D78E60-61D7-4D77-9E3B-6CC64E57DD12}"/>
                          </a:ext>
                        </a:extLst>
                      </p:cNvPr>
                      <p:cNvPicPr/>
                      <p:nvPr/>
                    </p:nvPicPr>
                    <p:blipFill>
                      <a:blip r:embed="rId3"/>
                      <a:stretch>
                        <a:fillRect/>
                      </a:stretch>
                    </p:blipFill>
                    <p:spPr>
                      <a:xfrm>
                        <a:off x="3880113" y="1816023"/>
                        <a:ext cx="1678139" cy="424357"/>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753BD22A-8B5D-40BC-A586-57E565A1BC07}"/>
              </a:ext>
            </a:extLst>
          </p:cNvPr>
          <p:cNvGraphicFramePr>
            <a:graphicFrameLocks noChangeAspect="1"/>
          </p:cNvGraphicFramePr>
          <p:nvPr>
            <p:extLst>
              <p:ext uri="{D42A27DB-BD31-4B8C-83A1-F6EECF244321}">
                <p14:modId xmlns:p14="http://schemas.microsoft.com/office/powerpoint/2010/main" val="2909738792"/>
              </p:ext>
            </p:extLst>
          </p:nvPr>
        </p:nvGraphicFramePr>
        <p:xfrm>
          <a:off x="4518496" y="2331353"/>
          <a:ext cx="4395788" cy="596900"/>
        </p:xfrm>
        <a:graphic>
          <a:graphicData uri="http://schemas.openxmlformats.org/presentationml/2006/ole">
            <mc:AlternateContent xmlns:mc="http://schemas.openxmlformats.org/markup-compatibility/2006">
              <mc:Choice xmlns:v="urn:schemas-microsoft-com:vml" Requires="v">
                <p:oleObj name="Equation" r:id="rId4" imgW="2895480" imgH="393480" progId="Equation.DSMT4">
                  <p:embed/>
                </p:oleObj>
              </mc:Choice>
              <mc:Fallback>
                <p:oleObj name="Equation" r:id="rId4" imgW="2895480" imgH="393480" progId="Equation.DSMT4">
                  <p:embed/>
                  <p:pic>
                    <p:nvPicPr>
                      <p:cNvPr id="11" name="Object 10">
                        <a:extLst>
                          <a:ext uri="{FF2B5EF4-FFF2-40B4-BE49-F238E27FC236}">
                            <a16:creationId xmlns:a16="http://schemas.microsoft.com/office/drawing/2014/main" id="{B9062B60-6935-48F3-89EA-573356261BDB}"/>
                          </a:ext>
                        </a:extLst>
                      </p:cNvPr>
                      <p:cNvPicPr/>
                      <p:nvPr/>
                    </p:nvPicPr>
                    <p:blipFill>
                      <a:blip r:embed="rId5"/>
                      <a:stretch>
                        <a:fillRect/>
                      </a:stretch>
                    </p:blipFill>
                    <p:spPr>
                      <a:xfrm>
                        <a:off x="4518496" y="2331353"/>
                        <a:ext cx="4395788" cy="596900"/>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80982AAC-59C8-4837-8A4A-711F525B6C80}"/>
              </a:ext>
            </a:extLst>
          </p:cNvPr>
          <p:cNvGraphicFramePr>
            <a:graphicFrameLocks noChangeAspect="1"/>
          </p:cNvGraphicFramePr>
          <p:nvPr>
            <p:extLst>
              <p:ext uri="{D42A27DB-BD31-4B8C-83A1-F6EECF244321}">
                <p14:modId xmlns:p14="http://schemas.microsoft.com/office/powerpoint/2010/main" val="3647939876"/>
              </p:ext>
            </p:extLst>
          </p:nvPr>
        </p:nvGraphicFramePr>
        <p:xfrm>
          <a:off x="4545013" y="2981951"/>
          <a:ext cx="7646987" cy="627063"/>
        </p:xfrm>
        <a:graphic>
          <a:graphicData uri="http://schemas.openxmlformats.org/presentationml/2006/ole">
            <mc:AlternateContent xmlns:mc="http://schemas.openxmlformats.org/markup-compatibility/2006">
              <mc:Choice xmlns:v="urn:schemas-microsoft-com:vml" Requires="v">
                <p:oleObj name="Equation" r:id="rId6" imgW="5879880" imgH="482400" progId="Equation.DSMT4">
                  <p:embed/>
                </p:oleObj>
              </mc:Choice>
              <mc:Fallback>
                <p:oleObj name="Equation" r:id="rId6" imgW="5879880" imgH="482400" progId="Equation.DSMT4">
                  <p:embed/>
                  <p:pic>
                    <p:nvPicPr>
                      <p:cNvPr id="12" name="Object 11">
                        <a:extLst>
                          <a:ext uri="{FF2B5EF4-FFF2-40B4-BE49-F238E27FC236}">
                            <a16:creationId xmlns:a16="http://schemas.microsoft.com/office/drawing/2014/main" id="{86069F2F-0EE6-4841-A494-5402B25EEF34}"/>
                          </a:ext>
                        </a:extLst>
                      </p:cNvPr>
                      <p:cNvPicPr/>
                      <p:nvPr/>
                    </p:nvPicPr>
                    <p:blipFill>
                      <a:blip r:embed="rId7"/>
                      <a:stretch>
                        <a:fillRect/>
                      </a:stretch>
                    </p:blipFill>
                    <p:spPr>
                      <a:xfrm>
                        <a:off x="4545013" y="2981951"/>
                        <a:ext cx="7646987" cy="627063"/>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1CBEC1D6-2EF6-4DA2-81C8-E05C2B262B2B}"/>
              </a:ext>
            </a:extLst>
          </p:cNvPr>
          <p:cNvGraphicFramePr>
            <a:graphicFrameLocks noChangeAspect="1"/>
          </p:cNvGraphicFramePr>
          <p:nvPr>
            <p:extLst>
              <p:ext uri="{D42A27DB-BD31-4B8C-83A1-F6EECF244321}">
                <p14:modId xmlns:p14="http://schemas.microsoft.com/office/powerpoint/2010/main" val="722832486"/>
              </p:ext>
            </p:extLst>
          </p:nvPr>
        </p:nvGraphicFramePr>
        <p:xfrm>
          <a:off x="4545013" y="3616384"/>
          <a:ext cx="874713" cy="304800"/>
        </p:xfrm>
        <a:graphic>
          <a:graphicData uri="http://schemas.openxmlformats.org/presentationml/2006/ole">
            <mc:AlternateContent xmlns:mc="http://schemas.openxmlformats.org/markup-compatibility/2006">
              <mc:Choice xmlns:v="urn:schemas-microsoft-com:vml" Requires="v">
                <p:oleObj name="Equation" r:id="rId8" imgW="583920" imgH="203040" progId="Equation.DSMT4">
                  <p:embed/>
                </p:oleObj>
              </mc:Choice>
              <mc:Fallback>
                <p:oleObj name="Equation" r:id="rId8" imgW="583920" imgH="203040" progId="Equation.DSMT4">
                  <p:embed/>
                  <p:pic>
                    <p:nvPicPr>
                      <p:cNvPr id="13" name="Object 12">
                        <a:extLst>
                          <a:ext uri="{FF2B5EF4-FFF2-40B4-BE49-F238E27FC236}">
                            <a16:creationId xmlns:a16="http://schemas.microsoft.com/office/drawing/2014/main" id="{3BAC5CEE-A447-45E8-B6AC-1B416F5230A7}"/>
                          </a:ext>
                        </a:extLst>
                      </p:cNvPr>
                      <p:cNvPicPr/>
                      <p:nvPr/>
                    </p:nvPicPr>
                    <p:blipFill>
                      <a:blip r:embed="rId9"/>
                      <a:stretch>
                        <a:fillRect/>
                      </a:stretch>
                    </p:blipFill>
                    <p:spPr>
                      <a:xfrm>
                        <a:off x="4545013" y="3616384"/>
                        <a:ext cx="874713" cy="30480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79D16E5D-6FB5-45AA-98D1-7D344A61AAC5}"/>
              </a:ext>
            </a:extLst>
          </p:cNvPr>
          <p:cNvGraphicFramePr>
            <a:graphicFrameLocks noChangeAspect="1"/>
          </p:cNvGraphicFramePr>
          <p:nvPr>
            <p:extLst>
              <p:ext uri="{D42A27DB-BD31-4B8C-83A1-F6EECF244321}">
                <p14:modId xmlns:p14="http://schemas.microsoft.com/office/powerpoint/2010/main" val="2223264943"/>
              </p:ext>
            </p:extLst>
          </p:nvPr>
        </p:nvGraphicFramePr>
        <p:xfrm>
          <a:off x="343507" y="1160742"/>
          <a:ext cx="3243263" cy="3829050"/>
        </p:xfrm>
        <a:graphic>
          <a:graphicData uri="http://schemas.openxmlformats.org/presentationml/2006/ole">
            <mc:AlternateContent xmlns:mc="http://schemas.openxmlformats.org/markup-compatibility/2006">
              <mc:Choice xmlns:v="urn:schemas-microsoft-com:vml" Requires="v">
                <p:oleObj name="Bitmap Image" r:id="rId10" imgW="4152960" imgH="3413880" progId="Paint.Picture">
                  <p:embed/>
                </p:oleObj>
              </mc:Choice>
              <mc:Fallback>
                <p:oleObj name="Bitmap Image" r:id="rId10" imgW="4152960" imgH="3413880" progId="Paint.Picture">
                  <p:embed/>
                  <p:pic>
                    <p:nvPicPr>
                      <p:cNvPr id="2" name="Object 1">
                        <a:extLst>
                          <a:ext uri="{FF2B5EF4-FFF2-40B4-BE49-F238E27FC236}">
                            <a16:creationId xmlns:a16="http://schemas.microsoft.com/office/drawing/2014/main" id="{96745046-EAE0-4038-B203-F374379AB29B}"/>
                          </a:ext>
                        </a:extLst>
                      </p:cNvPr>
                      <p:cNvPicPr>
                        <a:picLocks noChangeAspect="1" noChangeArrowheads="1"/>
                      </p:cNvPicPr>
                      <p:nvPr/>
                    </p:nvPicPr>
                    <p:blipFill>
                      <a:blip r:embed="rId11"/>
                      <a:srcRect l="6250" t="-4318" r="37500" b="23587"/>
                      <a:stretch>
                        <a:fillRect/>
                      </a:stretch>
                    </p:blipFill>
                    <p:spPr bwMode="auto">
                      <a:xfrm>
                        <a:off x="343507" y="1160742"/>
                        <a:ext cx="3243263" cy="3829050"/>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883BDD28-D9A1-46FF-97CC-1BA7CD35D094}"/>
              </a:ext>
            </a:extLst>
          </p:cNvPr>
          <p:cNvSpPr txBox="1"/>
          <p:nvPr/>
        </p:nvSpPr>
        <p:spPr>
          <a:xfrm>
            <a:off x="3880113" y="4233354"/>
            <a:ext cx="6952609" cy="338554"/>
          </a:xfrm>
          <a:prstGeom prst="rect">
            <a:avLst/>
          </a:prstGeom>
          <a:noFill/>
        </p:spPr>
        <p:txBody>
          <a:bodyPr wrap="none" rtlCol="0">
            <a:spAutoFit/>
          </a:bodyPr>
          <a:lstStyle/>
          <a:p>
            <a:r>
              <a:rPr lang="en-US" sz="1600" dirty="0">
                <a:solidFill>
                  <a:srgbClr val="0070C0"/>
                </a:solidFill>
              </a:rPr>
              <a:t>(g) The new PE is less than the original PE.  So where does the missing energy go?</a:t>
            </a:r>
          </a:p>
        </p:txBody>
      </p:sp>
      <p:sp>
        <p:nvSpPr>
          <p:cNvPr id="9" name="TextBox 8">
            <a:extLst>
              <a:ext uri="{FF2B5EF4-FFF2-40B4-BE49-F238E27FC236}">
                <a16:creationId xmlns:a16="http://schemas.microsoft.com/office/drawing/2014/main" id="{3449E79C-3E3D-45EC-BB9E-06BB7674E503}"/>
              </a:ext>
            </a:extLst>
          </p:cNvPr>
          <p:cNvSpPr txBox="1"/>
          <p:nvPr/>
        </p:nvSpPr>
        <p:spPr>
          <a:xfrm>
            <a:off x="3892883" y="4629417"/>
            <a:ext cx="6719788" cy="861774"/>
          </a:xfrm>
          <a:prstGeom prst="rect">
            <a:avLst/>
          </a:prstGeom>
          <a:noFill/>
        </p:spPr>
        <p:txBody>
          <a:bodyPr wrap="none" rtlCol="0">
            <a:spAutoFit/>
          </a:bodyPr>
          <a:lstStyle/>
          <a:p>
            <a:r>
              <a:rPr lang="en-US" sz="1600" dirty="0"/>
              <a:t>It actually goes into kinetic energy.  The plates’ field will pull the dielectric into</a:t>
            </a:r>
          </a:p>
          <a:p>
            <a:r>
              <a:rPr lang="en-US" sz="1600" dirty="0"/>
              <a:t>itself;  The kinetic energy the dielectric acquires during this process equals the </a:t>
            </a:r>
          </a:p>
          <a:p>
            <a:r>
              <a:rPr lang="en-US" sz="1600" dirty="0"/>
              <a:t>difference in potential energy.</a:t>
            </a:r>
          </a:p>
        </p:txBody>
      </p:sp>
      <p:sp>
        <p:nvSpPr>
          <p:cNvPr id="10" name="Title 1">
            <a:extLst>
              <a:ext uri="{FF2B5EF4-FFF2-40B4-BE49-F238E27FC236}">
                <a16:creationId xmlns:a16="http://schemas.microsoft.com/office/drawing/2014/main" id="{B8B7B381-28C2-4D36-93B7-AD047BA8D589}"/>
              </a:ext>
            </a:extLst>
          </p:cNvPr>
          <p:cNvSpPr txBox="1">
            <a:spLocks/>
          </p:cNvSpPr>
          <p:nvPr/>
        </p:nvSpPr>
        <p:spPr>
          <a:xfrm>
            <a:off x="3482010" y="355342"/>
            <a:ext cx="6556513"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A.6 Electric Fields in Matter</a:t>
            </a:r>
          </a:p>
        </p:txBody>
      </p:sp>
    </p:spTree>
    <p:extLst>
      <p:ext uri="{BB962C8B-B14F-4D97-AF65-F5344CB8AC3E}">
        <p14:creationId xmlns:p14="http://schemas.microsoft.com/office/powerpoint/2010/main" val="1095175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BFF66-5F89-4CED-88F3-7CFB7A85F0DB}"/>
              </a:ext>
            </a:extLst>
          </p:cNvPr>
          <p:cNvSpPr txBox="1">
            <a:spLocks/>
          </p:cNvSpPr>
          <p:nvPr/>
        </p:nvSpPr>
        <p:spPr>
          <a:xfrm>
            <a:off x="3482010" y="355342"/>
            <a:ext cx="6556513"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A.6 Electric Fields in Matter</a:t>
            </a:r>
          </a:p>
        </p:txBody>
      </p:sp>
      <p:graphicFrame>
        <p:nvGraphicFramePr>
          <p:cNvPr id="3" name="Object 2">
            <a:extLst>
              <a:ext uri="{FF2B5EF4-FFF2-40B4-BE49-F238E27FC236}">
                <a16:creationId xmlns:a16="http://schemas.microsoft.com/office/drawing/2014/main" id="{FAA5D0FA-A471-409F-A677-0F9289DDD522}"/>
              </a:ext>
            </a:extLst>
          </p:cNvPr>
          <p:cNvGraphicFramePr>
            <a:graphicFrameLocks noChangeAspect="1"/>
          </p:cNvGraphicFramePr>
          <p:nvPr>
            <p:extLst>
              <p:ext uri="{D42A27DB-BD31-4B8C-83A1-F6EECF244321}">
                <p14:modId xmlns:p14="http://schemas.microsoft.com/office/powerpoint/2010/main" val="4253887037"/>
              </p:ext>
            </p:extLst>
          </p:nvPr>
        </p:nvGraphicFramePr>
        <p:xfrm>
          <a:off x="343507" y="1230316"/>
          <a:ext cx="3243263" cy="3829050"/>
        </p:xfrm>
        <a:graphic>
          <a:graphicData uri="http://schemas.openxmlformats.org/presentationml/2006/ole">
            <mc:AlternateContent xmlns:mc="http://schemas.openxmlformats.org/markup-compatibility/2006">
              <mc:Choice xmlns:v="urn:schemas-microsoft-com:vml" Requires="v">
                <p:oleObj name="Bitmap Image" r:id="rId2" imgW="4152960" imgH="3413880" progId="Paint.Picture">
                  <p:embed/>
                </p:oleObj>
              </mc:Choice>
              <mc:Fallback>
                <p:oleObj name="Bitmap Image" r:id="rId2" imgW="4152960" imgH="3413880" progId="Paint.Picture">
                  <p:embed/>
                  <p:pic>
                    <p:nvPicPr>
                      <p:cNvPr id="7" name="Object 6">
                        <a:extLst>
                          <a:ext uri="{FF2B5EF4-FFF2-40B4-BE49-F238E27FC236}">
                            <a16:creationId xmlns:a16="http://schemas.microsoft.com/office/drawing/2014/main" id="{79D16E5D-6FB5-45AA-98D1-7D344A61AAC5}"/>
                          </a:ext>
                        </a:extLst>
                      </p:cNvPr>
                      <p:cNvPicPr>
                        <a:picLocks noChangeAspect="1" noChangeArrowheads="1"/>
                      </p:cNvPicPr>
                      <p:nvPr/>
                    </p:nvPicPr>
                    <p:blipFill>
                      <a:blip r:embed="rId3"/>
                      <a:srcRect l="6250" t="-4318" r="37500" b="23587"/>
                      <a:stretch>
                        <a:fillRect/>
                      </a:stretch>
                    </p:blipFill>
                    <p:spPr bwMode="auto">
                      <a:xfrm>
                        <a:off x="343507" y="1230316"/>
                        <a:ext cx="3243263" cy="3829050"/>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4197F802-E641-48B4-A9A9-C6EF2665D0F6}"/>
              </a:ext>
            </a:extLst>
          </p:cNvPr>
          <p:cNvSpPr txBox="1"/>
          <p:nvPr/>
        </p:nvSpPr>
        <p:spPr>
          <a:xfrm>
            <a:off x="4025347" y="1520686"/>
            <a:ext cx="6269152" cy="584775"/>
          </a:xfrm>
          <a:prstGeom prst="rect">
            <a:avLst/>
          </a:prstGeom>
          <a:noFill/>
        </p:spPr>
        <p:txBody>
          <a:bodyPr wrap="none" rtlCol="0">
            <a:spAutoFit/>
          </a:bodyPr>
          <a:lstStyle/>
          <a:p>
            <a:r>
              <a:rPr lang="en-US" sz="1600" dirty="0">
                <a:solidFill>
                  <a:srgbClr val="0070C0"/>
                </a:solidFill>
              </a:rPr>
              <a:t>(h) Now say we hook the battery back up to the capacitor plates.  What </a:t>
            </a:r>
          </a:p>
          <a:p>
            <a:r>
              <a:rPr lang="en-US" sz="1600" dirty="0">
                <a:solidFill>
                  <a:srgbClr val="0070C0"/>
                </a:solidFill>
              </a:rPr>
              <a:t>potential difference would induce dielectric breakdown in the strontium?</a:t>
            </a:r>
          </a:p>
        </p:txBody>
      </p:sp>
      <p:sp>
        <p:nvSpPr>
          <p:cNvPr id="5" name="TextBox 4">
            <a:extLst>
              <a:ext uri="{FF2B5EF4-FFF2-40B4-BE49-F238E27FC236}">
                <a16:creationId xmlns:a16="http://schemas.microsoft.com/office/drawing/2014/main" id="{C2D50014-3047-4250-8D68-78ABFBE9B07B}"/>
              </a:ext>
            </a:extLst>
          </p:cNvPr>
          <p:cNvSpPr txBox="1"/>
          <p:nvPr/>
        </p:nvSpPr>
        <p:spPr>
          <a:xfrm>
            <a:off x="4025347" y="2176670"/>
            <a:ext cx="7285071" cy="830997"/>
          </a:xfrm>
          <a:prstGeom prst="rect">
            <a:avLst/>
          </a:prstGeom>
          <a:noFill/>
        </p:spPr>
        <p:txBody>
          <a:bodyPr wrap="none" rtlCol="0">
            <a:spAutoFit/>
          </a:bodyPr>
          <a:lstStyle/>
          <a:p>
            <a:r>
              <a:rPr lang="en-US" sz="1600" dirty="0"/>
              <a:t>Evidently, according to the table, a field strength E = 8MV/m would start breakdown.  </a:t>
            </a:r>
          </a:p>
          <a:p>
            <a:r>
              <a:rPr lang="en-US" sz="1600" dirty="0"/>
              <a:t>So this is the field within the strontium.  And then the field in the air would be: </a:t>
            </a:r>
            <a:r>
              <a:rPr lang="en-US" sz="1600" dirty="0" err="1"/>
              <a:t>κE</a:t>
            </a:r>
            <a:r>
              <a:rPr lang="en-US" sz="1600" dirty="0"/>
              <a:t> =</a:t>
            </a:r>
          </a:p>
          <a:p>
            <a:r>
              <a:rPr lang="en-US" sz="1600" dirty="0"/>
              <a:t>(233)(8MV/m) = 1864 MV/m.  So…</a:t>
            </a:r>
          </a:p>
        </p:txBody>
      </p:sp>
      <p:graphicFrame>
        <p:nvGraphicFramePr>
          <p:cNvPr id="6" name="Object 5">
            <a:extLst>
              <a:ext uri="{FF2B5EF4-FFF2-40B4-BE49-F238E27FC236}">
                <a16:creationId xmlns:a16="http://schemas.microsoft.com/office/drawing/2014/main" id="{A3A2A758-735A-4A3D-B989-C6918DB3C876}"/>
              </a:ext>
            </a:extLst>
          </p:cNvPr>
          <p:cNvGraphicFramePr>
            <a:graphicFrameLocks noChangeAspect="1"/>
          </p:cNvGraphicFramePr>
          <p:nvPr>
            <p:extLst>
              <p:ext uri="{D42A27DB-BD31-4B8C-83A1-F6EECF244321}">
                <p14:modId xmlns:p14="http://schemas.microsoft.com/office/powerpoint/2010/main" val="252329019"/>
              </p:ext>
            </p:extLst>
          </p:nvPr>
        </p:nvGraphicFramePr>
        <p:xfrm>
          <a:off x="4111073" y="3144841"/>
          <a:ext cx="6615113" cy="1992312"/>
        </p:xfrm>
        <a:graphic>
          <a:graphicData uri="http://schemas.openxmlformats.org/presentationml/2006/ole">
            <mc:AlternateContent xmlns:mc="http://schemas.openxmlformats.org/markup-compatibility/2006">
              <mc:Choice xmlns:v="urn:schemas-microsoft-com:vml" Requires="v">
                <p:oleObj name="Equation" r:id="rId4" imgW="4724280" imgH="1422360" progId="Equation.DSMT4">
                  <p:embed/>
                </p:oleObj>
              </mc:Choice>
              <mc:Fallback>
                <p:oleObj name="Equation" r:id="rId4" imgW="4724280" imgH="1422360" progId="Equation.DSMT4">
                  <p:embed/>
                  <p:pic>
                    <p:nvPicPr>
                      <p:cNvPr id="9" name="Object 8">
                        <a:extLst>
                          <a:ext uri="{FF2B5EF4-FFF2-40B4-BE49-F238E27FC236}">
                            <a16:creationId xmlns:a16="http://schemas.microsoft.com/office/drawing/2014/main" id="{2414A1A3-C3D7-464C-8C30-25E836A789E8}"/>
                          </a:ext>
                        </a:extLst>
                      </p:cNvPr>
                      <p:cNvPicPr/>
                      <p:nvPr/>
                    </p:nvPicPr>
                    <p:blipFill>
                      <a:blip r:embed="rId5"/>
                      <a:stretch>
                        <a:fillRect/>
                      </a:stretch>
                    </p:blipFill>
                    <p:spPr>
                      <a:xfrm>
                        <a:off x="4111073" y="3144841"/>
                        <a:ext cx="6615113" cy="1992312"/>
                      </a:xfrm>
                      <a:prstGeom prst="rect">
                        <a:avLst/>
                      </a:prstGeom>
                    </p:spPr>
                  </p:pic>
                </p:oleObj>
              </mc:Fallback>
            </mc:AlternateContent>
          </a:graphicData>
        </a:graphic>
      </p:graphicFrame>
    </p:spTree>
    <p:extLst>
      <p:ext uri="{BB962C8B-B14F-4D97-AF65-F5344CB8AC3E}">
        <p14:creationId xmlns:p14="http://schemas.microsoft.com/office/powerpoint/2010/main" val="1582171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85134-5BA3-45E9-988F-DF914F01E8A2}"/>
              </a:ext>
            </a:extLst>
          </p:cNvPr>
          <p:cNvSpPr txBox="1">
            <a:spLocks/>
          </p:cNvSpPr>
          <p:nvPr/>
        </p:nvSpPr>
        <p:spPr>
          <a:xfrm>
            <a:off x="3482009" y="330030"/>
            <a:ext cx="6556513"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A.6 Electric Fields in Matter</a:t>
            </a:r>
          </a:p>
        </p:txBody>
      </p:sp>
      <p:sp>
        <p:nvSpPr>
          <p:cNvPr id="4" name="TextBox 3">
            <a:extLst>
              <a:ext uri="{FF2B5EF4-FFF2-40B4-BE49-F238E27FC236}">
                <a16:creationId xmlns:a16="http://schemas.microsoft.com/office/drawing/2014/main" id="{26C33830-9304-46F8-93D4-25E7CA7CB7C0}"/>
              </a:ext>
            </a:extLst>
          </p:cNvPr>
          <p:cNvSpPr txBox="1"/>
          <p:nvPr/>
        </p:nvSpPr>
        <p:spPr>
          <a:xfrm>
            <a:off x="782960" y="1229075"/>
            <a:ext cx="5060168" cy="369332"/>
          </a:xfrm>
          <a:prstGeom prst="rect">
            <a:avLst/>
          </a:prstGeom>
          <a:noFill/>
        </p:spPr>
        <p:txBody>
          <a:bodyPr wrap="none" rtlCol="0">
            <a:spAutoFit/>
          </a:bodyPr>
          <a:lstStyle/>
          <a:p>
            <a:r>
              <a:rPr lang="en-US" dirty="0"/>
              <a:t>What happens when we put the matter in the field?</a:t>
            </a:r>
          </a:p>
        </p:txBody>
      </p:sp>
      <p:graphicFrame>
        <p:nvGraphicFramePr>
          <p:cNvPr id="5" name="Object 4">
            <a:extLst>
              <a:ext uri="{FF2B5EF4-FFF2-40B4-BE49-F238E27FC236}">
                <a16:creationId xmlns:a16="http://schemas.microsoft.com/office/drawing/2014/main" id="{781F525F-10BE-4D5B-8843-76C21D676714}"/>
              </a:ext>
            </a:extLst>
          </p:cNvPr>
          <p:cNvGraphicFramePr>
            <a:graphicFrameLocks noChangeAspect="1"/>
          </p:cNvGraphicFramePr>
          <p:nvPr>
            <p:extLst>
              <p:ext uri="{D42A27DB-BD31-4B8C-83A1-F6EECF244321}">
                <p14:modId xmlns:p14="http://schemas.microsoft.com/office/powerpoint/2010/main" val="3774825751"/>
              </p:ext>
            </p:extLst>
          </p:nvPr>
        </p:nvGraphicFramePr>
        <p:xfrm>
          <a:off x="515938" y="1787525"/>
          <a:ext cx="3351212" cy="2466975"/>
        </p:xfrm>
        <a:graphic>
          <a:graphicData uri="http://schemas.openxmlformats.org/presentationml/2006/ole">
            <mc:AlternateContent xmlns:mc="http://schemas.openxmlformats.org/markup-compatibility/2006">
              <mc:Choice xmlns:v="urn:schemas-microsoft-com:vml" Requires="v">
                <p:oleObj name="Bitmap Image" r:id="rId2" imgW="2126160" imgH="1653480" progId="Paint.Picture">
                  <p:embed/>
                </p:oleObj>
              </mc:Choice>
              <mc:Fallback>
                <p:oleObj name="Bitmap Image" r:id="rId2" imgW="2126160" imgH="1653480" progId="Paint.Picture">
                  <p:embed/>
                  <p:pic>
                    <p:nvPicPr>
                      <p:cNvPr id="9" name="Object 8">
                        <a:extLst>
                          <a:ext uri="{FF2B5EF4-FFF2-40B4-BE49-F238E27FC236}">
                            <a16:creationId xmlns:a16="http://schemas.microsoft.com/office/drawing/2014/main" id="{12BA5C24-57C8-48BC-9EFF-8B4A326EE375}"/>
                          </a:ext>
                        </a:extLst>
                      </p:cNvPr>
                      <p:cNvPicPr>
                        <a:picLocks noChangeAspect="1" noChangeArrowheads="1"/>
                      </p:cNvPicPr>
                      <p:nvPr/>
                    </p:nvPicPr>
                    <p:blipFill>
                      <a:blip r:embed="rId3"/>
                      <a:srcRect l="-2655" t="4500" r="677" b="-623"/>
                      <a:stretch>
                        <a:fillRect/>
                      </a:stretch>
                    </p:blipFill>
                    <p:spPr bwMode="auto">
                      <a:xfrm>
                        <a:off x="515938" y="1787525"/>
                        <a:ext cx="3351212" cy="2466975"/>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1257214D-2B1F-431F-8F10-52FB83D31F58}"/>
              </a:ext>
            </a:extLst>
          </p:cNvPr>
          <p:cNvSpPr txBox="1"/>
          <p:nvPr/>
        </p:nvSpPr>
        <p:spPr>
          <a:xfrm>
            <a:off x="4180543" y="1890406"/>
            <a:ext cx="2703443" cy="1477328"/>
          </a:xfrm>
          <a:prstGeom prst="rect">
            <a:avLst/>
          </a:prstGeom>
          <a:noFill/>
        </p:spPr>
        <p:txBody>
          <a:bodyPr wrap="square" rtlCol="0">
            <a:spAutoFit/>
          </a:bodyPr>
          <a:lstStyle/>
          <a:p>
            <a:r>
              <a:rPr lang="en-US" dirty="0"/>
              <a:t>Well, the field will exert a force on the atoms: it will try to push the nuclei to the right, and pull the electron clouds to the left.  </a:t>
            </a:r>
          </a:p>
        </p:txBody>
      </p:sp>
      <p:graphicFrame>
        <p:nvGraphicFramePr>
          <p:cNvPr id="8" name="Object 7">
            <a:extLst>
              <a:ext uri="{FF2B5EF4-FFF2-40B4-BE49-F238E27FC236}">
                <a16:creationId xmlns:a16="http://schemas.microsoft.com/office/drawing/2014/main" id="{44838674-5986-4CDC-8350-B56987128098}"/>
              </a:ext>
            </a:extLst>
          </p:cNvPr>
          <p:cNvGraphicFramePr>
            <a:graphicFrameLocks noChangeAspect="1"/>
          </p:cNvGraphicFramePr>
          <p:nvPr>
            <p:extLst>
              <p:ext uri="{D42A27DB-BD31-4B8C-83A1-F6EECF244321}">
                <p14:modId xmlns:p14="http://schemas.microsoft.com/office/powerpoint/2010/main" val="3270663953"/>
              </p:ext>
            </p:extLst>
          </p:nvPr>
        </p:nvGraphicFramePr>
        <p:xfrm>
          <a:off x="7029243" y="1443919"/>
          <a:ext cx="3770312" cy="2919412"/>
        </p:xfrm>
        <a:graphic>
          <a:graphicData uri="http://schemas.openxmlformats.org/presentationml/2006/ole">
            <mc:AlternateContent xmlns:mc="http://schemas.openxmlformats.org/markup-compatibility/2006">
              <mc:Choice xmlns:v="urn:schemas-microsoft-com:vml" Requires="v">
                <p:oleObj name="Bitmap Image" r:id="rId4" imgW="2392560" imgH="1958400" progId="Paint.Picture">
                  <p:embed/>
                </p:oleObj>
              </mc:Choice>
              <mc:Fallback>
                <p:oleObj name="Bitmap Image" r:id="rId4" imgW="2392560" imgH="1958400" progId="Paint.Picture">
                  <p:embed/>
                  <p:pic>
                    <p:nvPicPr>
                      <p:cNvPr id="5" name="Object 4">
                        <a:extLst>
                          <a:ext uri="{FF2B5EF4-FFF2-40B4-BE49-F238E27FC236}">
                            <a16:creationId xmlns:a16="http://schemas.microsoft.com/office/drawing/2014/main" id="{781F525F-10BE-4D5B-8843-76C21D676714}"/>
                          </a:ext>
                        </a:extLst>
                      </p:cNvPr>
                      <p:cNvPicPr>
                        <a:picLocks noChangeAspect="1" noChangeArrowheads="1"/>
                      </p:cNvPicPr>
                      <p:nvPr/>
                    </p:nvPicPr>
                    <p:blipFill>
                      <a:blip r:embed="rId5"/>
                      <a:srcRect l="-2655" t="4500" r="677" b="-623"/>
                      <a:stretch>
                        <a:fillRect/>
                      </a:stretch>
                    </p:blipFill>
                    <p:spPr bwMode="auto">
                      <a:xfrm>
                        <a:off x="7029243" y="1443919"/>
                        <a:ext cx="3770312" cy="2919412"/>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4376AA6C-A2AE-4BBE-96EA-2C106C6214CA}"/>
              </a:ext>
            </a:extLst>
          </p:cNvPr>
          <p:cNvSpPr txBox="1"/>
          <p:nvPr/>
        </p:nvSpPr>
        <p:spPr>
          <a:xfrm>
            <a:off x="4035287" y="4577997"/>
            <a:ext cx="2993956" cy="1477328"/>
          </a:xfrm>
          <a:prstGeom prst="rect">
            <a:avLst/>
          </a:prstGeom>
          <a:noFill/>
        </p:spPr>
        <p:txBody>
          <a:bodyPr wrap="square" rtlCol="0">
            <a:spAutoFit/>
          </a:bodyPr>
          <a:lstStyle/>
          <a:p>
            <a:r>
              <a:rPr lang="en-US" dirty="0"/>
              <a:t>Which would result in a net </a:t>
            </a:r>
          </a:p>
          <a:p>
            <a:r>
              <a:rPr lang="en-US" dirty="0"/>
              <a:t>negative accumulation of charge to the left, and net positive accumulation of charge to the right</a:t>
            </a:r>
          </a:p>
        </p:txBody>
      </p:sp>
      <p:sp>
        <p:nvSpPr>
          <p:cNvPr id="10" name="Rectangle 6">
            <a:extLst>
              <a:ext uri="{FF2B5EF4-FFF2-40B4-BE49-F238E27FC236}">
                <a16:creationId xmlns:a16="http://schemas.microsoft.com/office/drawing/2014/main" id="{C9768559-20AD-406F-9D36-3FCB4145D486}"/>
              </a:ext>
            </a:extLst>
          </p:cNvPr>
          <p:cNvSpPr>
            <a:spLocks noChangeArrowheads="1"/>
          </p:cNvSpPr>
          <p:nvPr/>
        </p:nvSpPr>
        <p:spPr bwMode="auto">
          <a:xfrm>
            <a:off x="7414591" y="464887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96805898-9B64-4609-A216-B1800E159BF9}"/>
              </a:ext>
            </a:extLst>
          </p:cNvPr>
          <p:cNvGraphicFramePr>
            <a:graphicFrameLocks noChangeAspect="1"/>
          </p:cNvGraphicFramePr>
          <p:nvPr>
            <p:extLst>
              <p:ext uri="{D42A27DB-BD31-4B8C-83A1-F6EECF244321}">
                <p14:modId xmlns:p14="http://schemas.microsoft.com/office/powerpoint/2010/main" val="1299636528"/>
              </p:ext>
            </p:extLst>
          </p:nvPr>
        </p:nvGraphicFramePr>
        <p:xfrm>
          <a:off x="7289351" y="4226374"/>
          <a:ext cx="3325640" cy="2430625"/>
        </p:xfrm>
        <a:graphic>
          <a:graphicData uri="http://schemas.openxmlformats.org/presentationml/2006/ole">
            <mc:AlternateContent xmlns:mc="http://schemas.openxmlformats.org/markup-compatibility/2006">
              <mc:Choice xmlns:v="urn:schemas-microsoft-com:vml" Requires="v">
                <p:oleObj name="Bitmap Image" r:id="rId6" imgW="2324160" imgH="1699200" progId="Paint.Picture">
                  <p:embed/>
                </p:oleObj>
              </mc:Choice>
              <mc:Fallback>
                <p:oleObj name="Bitmap Image" r:id="rId6" imgW="2324160" imgH="1699200" progId="Paint.Picture">
                  <p:embed/>
                  <p:pic>
                    <p:nvPicPr>
                      <p:cNvPr id="0" name="Object 5"/>
                      <p:cNvPicPr>
                        <a:picLocks noChangeAspect="1" noChangeArrowheads="1"/>
                      </p:cNvPicPr>
                      <p:nvPr/>
                    </p:nvPicPr>
                    <p:blipFill>
                      <a:blip r:embed="rId7"/>
                      <a:srcRect/>
                      <a:stretch>
                        <a:fillRect/>
                      </a:stretch>
                    </p:blipFill>
                    <p:spPr bwMode="auto">
                      <a:xfrm>
                        <a:off x="7289351" y="4226374"/>
                        <a:ext cx="3325640" cy="2430625"/>
                      </a:xfrm>
                      <a:prstGeom prst="rect">
                        <a:avLst/>
                      </a:prstGeom>
                      <a:noFill/>
                    </p:spPr>
                  </p:pic>
                </p:oleObj>
              </mc:Fallback>
            </mc:AlternateContent>
          </a:graphicData>
        </a:graphic>
      </p:graphicFrame>
    </p:spTree>
    <p:extLst>
      <p:ext uri="{BB962C8B-B14F-4D97-AF65-F5344CB8AC3E}">
        <p14:creationId xmlns:p14="http://schemas.microsoft.com/office/powerpoint/2010/main" val="2953753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B75240-D76E-439A-A0CA-220D2EBA86A2}"/>
              </a:ext>
            </a:extLst>
          </p:cNvPr>
          <p:cNvSpPr txBox="1">
            <a:spLocks/>
          </p:cNvSpPr>
          <p:nvPr/>
        </p:nvSpPr>
        <p:spPr>
          <a:xfrm>
            <a:off x="3482009" y="330030"/>
            <a:ext cx="6556513"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A.6 Electric Fields in Matter</a:t>
            </a:r>
          </a:p>
        </p:txBody>
      </p:sp>
      <p:sp>
        <p:nvSpPr>
          <p:cNvPr id="3" name="TextBox 2">
            <a:extLst>
              <a:ext uri="{FF2B5EF4-FFF2-40B4-BE49-F238E27FC236}">
                <a16:creationId xmlns:a16="http://schemas.microsoft.com/office/drawing/2014/main" id="{28081B54-5C56-44C0-912F-FA273944447A}"/>
              </a:ext>
            </a:extLst>
          </p:cNvPr>
          <p:cNvSpPr txBox="1"/>
          <p:nvPr/>
        </p:nvSpPr>
        <p:spPr>
          <a:xfrm>
            <a:off x="674204" y="1311965"/>
            <a:ext cx="10843592" cy="646331"/>
          </a:xfrm>
          <a:prstGeom prst="rect">
            <a:avLst/>
          </a:prstGeom>
          <a:noFill/>
        </p:spPr>
        <p:txBody>
          <a:bodyPr wrap="square" rtlCol="0">
            <a:spAutoFit/>
          </a:bodyPr>
          <a:lstStyle/>
          <a:p>
            <a:r>
              <a:rPr lang="en-US" dirty="0"/>
              <a:t>But now </a:t>
            </a:r>
            <a:r>
              <a:rPr lang="en-US" i="1" dirty="0"/>
              <a:t>another</a:t>
            </a:r>
            <a:r>
              <a:rPr lang="en-US" dirty="0"/>
              <a:t> electric field, </a:t>
            </a:r>
            <a:r>
              <a:rPr lang="en-US" dirty="0" err="1"/>
              <a:t>E</a:t>
            </a:r>
            <a:r>
              <a:rPr lang="en-US" baseline="-25000" dirty="0" err="1"/>
              <a:t>induced</a:t>
            </a:r>
            <a:r>
              <a:rPr lang="en-US" dirty="0"/>
              <a:t>, will thus be created, due to all the polarized atoms, and the consequent net charge sheets that accumulated on either end.  </a:t>
            </a:r>
          </a:p>
        </p:txBody>
      </p:sp>
      <p:graphicFrame>
        <p:nvGraphicFramePr>
          <p:cNvPr id="4" name="Object 3">
            <a:extLst>
              <a:ext uri="{FF2B5EF4-FFF2-40B4-BE49-F238E27FC236}">
                <a16:creationId xmlns:a16="http://schemas.microsoft.com/office/drawing/2014/main" id="{5B50514E-C92B-4BD3-B166-B1E894055C80}"/>
              </a:ext>
            </a:extLst>
          </p:cNvPr>
          <p:cNvGraphicFramePr>
            <a:graphicFrameLocks noChangeAspect="1"/>
          </p:cNvGraphicFramePr>
          <p:nvPr>
            <p:extLst>
              <p:ext uri="{D42A27DB-BD31-4B8C-83A1-F6EECF244321}">
                <p14:modId xmlns:p14="http://schemas.microsoft.com/office/powerpoint/2010/main" val="981148098"/>
              </p:ext>
            </p:extLst>
          </p:nvPr>
        </p:nvGraphicFramePr>
        <p:xfrm>
          <a:off x="422206" y="2333185"/>
          <a:ext cx="3324225" cy="2432050"/>
        </p:xfrm>
        <a:graphic>
          <a:graphicData uri="http://schemas.openxmlformats.org/presentationml/2006/ole">
            <mc:AlternateContent xmlns:mc="http://schemas.openxmlformats.org/markup-compatibility/2006">
              <mc:Choice xmlns:v="urn:schemas-microsoft-com:vml" Requires="v">
                <p:oleObj name="Bitmap Image" r:id="rId2" imgW="2324160" imgH="1699200" progId="Paint.Picture">
                  <p:embed/>
                </p:oleObj>
              </mc:Choice>
              <mc:Fallback>
                <p:oleObj name="Bitmap Image" r:id="rId2" imgW="2324160" imgH="1699200" progId="Paint.Picture">
                  <p:embed/>
                  <p:pic>
                    <p:nvPicPr>
                      <p:cNvPr id="11" name="Object 10">
                        <a:extLst>
                          <a:ext uri="{FF2B5EF4-FFF2-40B4-BE49-F238E27FC236}">
                            <a16:creationId xmlns:a16="http://schemas.microsoft.com/office/drawing/2014/main" id="{96805898-9B64-4609-A216-B1800E159BF9}"/>
                          </a:ext>
                        </a:extLst>
                      </p:cNvPr>
                      <p:cNvPicPr>
                        <a:picLocks noChangeAspect="1" noChangeArrowheads="1"/>
                      </p:cNvPicPr>
                      <p:nvPr/>
                    </p:nvPicPr>
                    <p:blipFill>
                      <a:blip r:embed="rId3"/>
                      <a:srcRect/>
                      <a:stretch>
                        <a:fillRect/>
                      </a:stretch>
                    </p:blipFill>
                    <p:spPr bwMode="auto">
                      <a:xfrm>
                        <a:off x="422206" y="2333185"/>
                        <a:ext cx="3324225" cy="2432050"/>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5CAF9AFC-E3C6-49E2-AB7D-AFD980FEA875}"/>
              </a:ext>
            </a:extLst>
          </p:cNvPr>
          <p:cNvSpPr txBox="1"/>
          <p:nvPr/>
        </p:nvSpPr>
        <p:spPr>
          <a:xfrm>
            <a:off x="4095082" y="2539321"/>
            <a:ext cx="6962419" cy="861774"/>
          </a:xfrm>
          <a:prstGeom prst="rect">
            <a:avLst/>
          </a:prstGeom>
          <a:noFill/>
        </p:spPr>
        <p:txBody>
          <a:bodyPr wrap="none" rtlCol="0">
            <a:spAutoFit/>
          </a:bodyPr>
          <a:lstStyle/>
          <a:p>
            <a:r>
              <a:rPr lang="en-US" sz="1600" dirty="0"/>
              <a:t>As we can see, it points opposite the original field, and so the net field will be</a:t>
            </a:r>
          </a:p>
          <a:p>
            <a:r>
              <a:rPr lang="en-US" sz="1600" dirty="0"/>
              <a:t>reduced, at least within the material.  When we study circuits, we’ll want to know</a:t>
            </a:r>
          </a:p>
          <a:p>
            <a:r>
              <a:rPr lang="en-US" sz="1600" dirty="0"/>
              <a:t>what this new field is.  Might as well do it now,</a:t>
            </a:r>
          </a:p>
        </p:txBody>
      </p:sp>
      <p:graphicFrame>
        <p:nvGraphicFramePr>
          <p:cNvPr id="6" name="Object 5">
            <a:extLst>
              <a:ext uri="{FF2B5EF4-FFF2-40B4-BE49-F238E27FC236}">
                <a16:creationId xmlns:a16="http://schemas.microsoft.com/office/drawing/2014/main" id="{B1366278-E52E-43A5-AE73-E1D478574053}"/>
              </a:ext>
            </a:extLst>
          </p:cNvPr>
          <p:cNvGraphicFramePr>
            <a:graphicFrameLocks noChangeAspect="1"/>
          </p:cNvGraphicFramePr>
          <p:nvPr>
            <p:extLst>
              <p:ext uri="{D42A27DB-BD31-4B8C-83A1-F6EECF244321}">
                <p14:modId xmlns:p14="http://schemas.microsoft.com/office/powerpoint/2010/main" val="4076775120"/>
              </p:ext>
            </p:extLst>
          </p:nvPr>
        </p:nvGraphicFramePr>
        <p:xfrm>
          <a:off x="4192588" y="3573065"/>
          <a:ext cx="1457325" cy="339725"/>
        </p:xfrm>
        <a:graphic>
          <a:graphicData uri="http://schemas.openxmlformats.org/presentationml/2006/ole">
            <mc:AlternateContent xmlns:mc="http://schemas.openxmlformats.org/markup-compatibility/2006">
              <mc:Choice xmlns:v="urn:schemas-microsoft-com:vml" Requires="v">
                <p:oleObj name="Equation" r:id="rId4" imgW="977760" imgH="228600" progId="Equation.DSMT4">
                  <p:embed/>
                </p:oleObj>
              </mc:Choice>
              <mc:Fallback>
                <p:oleObj name="Equation" r:id="rId4" imgW="977760" imgH="228600" progId="Equation.DSMT4">
                  <p:embed/>
                  <p:pic>
                    <p:nvPicPr>
                      <p:cNvPr id="0" name=""/>
                      <p:cNvPicPr/>
                      <p:nvPr/>
                    </p:nvPicPr>
                    <p:blipFill>
                      <a:blip r:embed="rId5"/>
                      <a:stretch>
                        <a:fillRect/>
                      </a:stretch>
                    </p:blipFill>
                    <p:spPr>
                      <a:xfrm>
                        <a:off x="4192588" y="3573065"/>
                        <a:ext cx="1457325" cy="339725"/>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64B77AC6-890B-46E9-A81C-9D4DB49535F9}"/>
              </a:ext>
            </a:extLst>
          </p:cNvPr>
          <p:cNvGraphicFramePr>
            <a:graphicFrameLocks noChangeAspect="1"/>
          </p:cNvGraphicFramePr>
          <p:nvPr>
            <p:extLst>
              <p:ext uri="{D42A27DB-BD31-4B8C-83A1-F6EECF244321}">
                <p14:modId xmlns:p14="http://schemas.microsoft.com/office/powerpoint/2010/main" val="399622847"/>
              </p:ext>
            </p:extLst>
          </p:nvPr>
        </p:nvGraphicFramePr>
        <p:xfrm>
          <a:off x="4192588" y="4055646"/>
          <a:ext cx="1709738" cy="615950"/>
        </p:xfrm>
        <a:graphic>
          <a:graphicData uri="http://schemas.openxmlformats.org/presentationml/2006/ole">
            <mc:AlternateContent xmlns:mc="http://schemas.openxmlformats.org/markup-compatibility/2006">
              <mc:Choice xmlns:v="urn:schemas-microsoft-com:vml" Requires="v">
                <p:oleObj name="Equation" r:id="rId6" imgW="1269720" imgH="457200" progId="Equation.DSMT4">
                  <p:embed/>
                </p:oleObj>
              </mc:Choice>
              <mc:Fallback>
                <p:oleObj name="Equation" r:id="rId6" imgW="1269720" imgH="457200" progId="Equation.DSMT4">
                  <p:embed/>
                  <p:pic>
                    <p:nvPicPr>
                      <p:cNvPr id="6" name="Object 5">
                        <a:extLst>
                          <a:ext uri="{FF2B5EF4-FFF2-40B4-BE49-F238E27FC236}">
                            <a16:creationId xmlns:a16="http://schemas.microsoft.com/office/drawing/2014/main" id="{B1366278-E52E-43A5-AE73-E1D478574053}"/>
                          </a:ext>
                        </a:extLst>
                      </p:cNvPr>
                      <p:cNvPicPr/>
                      <p:nvPr/>
                    </p:nvPicPr>
                    <p:blipFill>
                      <a:blip r:embed="rId7"/>
                      <a:stretch>
                        <a:fillRect/>
                      </a:stretch>
                    </p:blipFill>
                    <p:spPr>
                      <a:xfrm>
                        <a:off x="4192588" y="4055646"/>
                        <a:ext cx="1709738" cy="615950"/>
                      </a:xfrm>
                      <a:prstGeom prst="rect">
                        <a:avLst/>
                      </a:prstGeom>
                    </p:spPr>
                  </p:pic>
                </p:oleObj>
              </mc:Fallback>
            </mc:AlternateContent>
          </a:graphicData>
        </a:graphic>
      </p:graphicFrame>
      <p:cxnSp>
        <p:nvCxnSpPr>
          <p:cNvPr id="9" name="Connector: Curved 8">
            <a:extLst>
              <a:ext uri="{FF2B5EF4-FFF2-40B4-BE49-F238E27FC236}">
                <a16:creationId xmlns:a16="http://schemas.microsoft.com/office/drawing/2014/main" id="{A242BDAD-C2E5-41F0-BE51-DFAA21A2DE0B}"/>
              </a:ext>
            </a:extLst>
          </p:cNvPr>
          <p:cNvCxnSpPr/>
          <p:nvPr/>
        </p:nvCxnSpPr>
        <p:spPr>
          <a:xfrm rot="16200000" flipV="1">
            <a:off x="839959" y="4815611"/>
            <a:ext cx="427178" cy="139148"/>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nector: Curved 9">
            <a:extLst>
              <a:ext uri="{FF2B5EF4-FFF2-40B4-BE49-F238E27FC236}">
                <a16:creationId xmlns:a16="http://schemas.microsoft.com/office/drawing/2014/main" id="{0476C3F2-FF9A-4FAD-82E5-E9D3BF262F53}"/>
              </a:ext>
            </a:extLst>
          </p:cNvPr>
          <p:cNvCxnSpPr>
            <a:cxnSpLocks/>
          </p:cNvCxnSpPr>
          <p:nvPr/>
        </p:nvCxnSpPr>
        <p:spPr>
          <a:xfrm rot="5400000" flipH="1" flipV="1">
            <a:off x="2803156" y="4807548"/>
            <a:ext cx="410175" cy="172279"/>
          </a:xfrm>
          <a:prstGeom prst="curvedConnector3">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2" name="Object 11">
            <a:extLst>
              <a:ext uri="{FF2B5EF4-FFF2-40B4-BE49-F238E27FC236}">
                <a16:creationId xmlns:a16="http://schemas.microsoft.com/office/drawing/2014/main" id="{9955176D-2981-4F87-BC3B-D9E6DC7754EC}"/>
              </a:ext>
            </a:extLst>
          </p:cNvPr>
          <p:cNvGraphicFramePr>
            <a:graphicFrameLocks noChangeAspect="1"/>
          </p:cNvGraphicFramePr>
          <p:nvPr>
            <p:extLst>
              <p:ext uri="{D42A27DB-BD31-4B8C-83A1-F6EECF244321}">
                <p14:modId xmlns:p14="http://schemas.microsoft.com/office/powerpoint/2010/main" val="3532238569"/>
              </p:ext>
            </p:extLst>
          </p:nvPr>
        </p:nvGraphicFramePr>
        <p:xfrm>
          <a:off x="813075" y="5135861"/>
          <a:ext cx="934285" cy="410174"/>
        </p:xfrm>
        <a:graphic>
          <a:graphicData uri="http://schemas.openxmlformats.org/presentationml/2006/ole">
            <mc:AlternateContent xmlns:mc="http://schemas.openxmlformats.org/markup-compatibility/2006">
              <mc:Choice xmlns:v="urn:schemas-microsoft-com:vml" Requires="v">
                <p:oleObj name="Equation" r:id="rId8" imgW="520560" imgH="228600" progId="Equation.DSMT4">
                  <p:embed/>
                </p:oleObj>
              </mc:Choice>
              <mc:Fallback>
                <p:oleObj name="Equation" r:id="rId8" imgW="520560" imgH="228600" progId="Equation.DSMT4">
                  <p:embed/>
                  <p:pic>
                    <p:nvPicPr>
                      <p:cNvPr id="0" name=""/>
                      <p:cNvPicPr/>
                      <p:nvPr/>
                    </p:nvPicPr>
                    <p:blipFill>
                      <a:blip r:embed="rId9"/>
                      <a:stretch>
                        <a:fillRect/>
                      </a:stretch>
                    </p:blipFill>
                    <p:spPr>
                      <a:xfrm>
                        <a:off x="813075" y="5135861"/>
                        <a:ext cx="934285" cy="410174"/>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A0E8DB56-08FB-4495-BE1D-9C873B5F922C}"/>
              </a:ext>
            </a:extLst>
          </p:cNvPr>
          <p:cNvGraphicFramePr>
            <a:graphicFrameLocks noChangeAspect="1"/>
          </p:cNvGraphicFramePr>
          <p:nvPr>
            <p:extLst>
              <p:ext uri="{D42A27DB-BD31-4B8C-83A1-F6EECF244321}">
                <p14:modId xmlns:p14="http://schemas.microsoft.com/office/powerpoint/2010/main" val="3314360648"/>
              </p:ext>
            </p:extLst>
          </p:nvPr>
        </p:nvGraphicFramePr>
        <p:xfrm>
          <a:off x="2491403" y="5135861"/>
          <a:ext cx="934285" cy="410174"/>
        </p:xfrm>
        <a:graphic>
          <a:graphicData uri="http://schemas.openxmlformats.org/presentationml/2006/ole">
            <mc:AlternateContent xmlns:mc="http://schemas.openxmlformats.org/markup-compatibility/2006">
              <mc:Choice xmlns:v="urn:schemas-microsoft-com:vml" Requires="v">
                <p:oleObj name="Equation" r:id="rId10" imgW="520560" imgH="228600" progId="Equation.DSMT4">
                  <p:embed/>
                </p:oleObj>
              </mc:Choice>
              <mc:Fallback>
                <p:oleObj name="Equation" r:id="rId10" imgW="520560" imgH="228600" progId="Equation.DSMT4">
                  <p:embed/>
                  <p:pic>
                    <p:nvPicPr>
                      <p:cNvPr id="12" name="Object 11">
                        <a:extLst>
                          <a:ext uri="{FF2B5EF4-FFF2-40B4-BE49-F238E27FC236}">
                            <a16:creationId xmlns:a16="http://schemas.microsoft.com/office/drawing/2014/main" id="{9955176D-2981-4F87-BC3B-D9E6DC7754EC}"/>
                          </a:ext>
                        </a:extLst>
                      </p:cNvPr>
                      <p:cNvPicPr/>
                      <p:nvPr/>
                    </p:nvPicPr>
                    <p:blipFill>
                      <a:blip r:embed="rId11"/>
                      <a:stretch>
                        <a:fillRect/>
                      </a:stretch>
                    </p:blipFill>
                    <p:spPr>
                      <a:xfrm>
                        <a:off x="2491403" y="5135861"/>
                        <a:ext cx="934285" cy="410174"/>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D9CB0EE7-E067-42A2-AC79-CA4CEC0B256F}"/>
              </a:ext>
            </a:extLst>
          </p:cNvPr>
          <p:cNvGraphicFramePr>
            <a:graphicFrameLocks noChangeAspect="1"/>
          </p:cNvGraphicFramePr>
          <p:nvPr>
            <p:extLst>
              <p:ext uri="{D42A27DB-BD31-4B8C-83A1-F6EECF244321}">
                <p14:modId xmlns:p14="http://schemas.microsoft.com/office/powerpoint/2010/main" val="786246491"/>
              </p:ext>
            </p:extLst>
          </p:nvPr>
        </p:nvGraphicFramePr>
        <p:xfrm>
          <a:off x="4229100" y="4671596"/>
          <a:ext cx="5487987" cy="581025"/>
        </p:xfrm>
        <a:graphic>
          <a:graphicData uri="http://schemas.openxmlformats.org/presentationml/2006/ole">
            <mc:AlternateContent xmlns:mc="http://schemas.openxmlformats.org/markup-compatibility/2006">
              <mc:Choice xmlns:v="urn:schemas-microsoft-com:vml" Requires="v">
                <p:oleObj name="Equation" r:id="rId12" imgW="4076640" imgH="431640" progId="Equation.DSMT4">
                  <p:embed/>
                </p:oleObj>
              </mc:Choice>
              <mc:Fallback>
                <p:oleObj name="Equation" r:id="rId12" imgW="4076640" imgH="431640" progId="Equation.DSMT4">
                  <p:embed/>
                  <p:pic>
                    <p:nvPicPr>
                      <p:cNvPr id="7" name="Object 6">
                        <a:extLst>
                          <a:ext uri="{FF2B5EF4-FFF2-40B4-BE49-F238E27FC236}">
                            <a16:creationId xmlns:a16="http://schemas.microsoft.com/office/drawing/2014/main" id="{64B77AC6-890B-46E9-A81C-9D4DB49535F9}"/>
                          </a:ext>
                        </a:extLst>
                      </p:cNvPr>
                      <p:cNvPicPr/>
                      <p:nvPr/>
                    </p:nvPicPr>
                    <p:blipFill>
                      <a:blip r:embed="rId13"/>
                      <a:stretch>
                        <a:fillRect/>
                      </a:stretch>
                    </p:blipFill>
                    <p:spPr>
                      <a:xfrm>
                        <a:off x="4229100" y="4671596"/>
                        <a:ext cx="5487987" cy="581025"/>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D05B1A28-76E4-4C0B-A7B1-035A9AB70DAE}"/>
              </a:ext>
            </a:extLst>
          </p:cNvPr>
          <p:cNvGraphicFramePr>
            <a:graphicFrameLocks noChangeAspect="1"/>
          </p:cNvGraphicFramePr>
          <p:nvPr>
            <p:extLst>
              <p:ext uri="{D42A27DB-BD31-4B8C-83A1-F6EECF244321}">
                <p14:modId xmlns:p14="http://schemas.microsoft.com/office/powerpoint/2010/main" val="4103293666"/>
              </p:ext>
            </p:extLst>
          </p:nvPr>
        </p:nvGraphicFramePr>
        <p:xfrm>
          <a:off x="4229100" y="5252621"/>
          <a:ext cx="3897312" cy="581025"/>
        </p:xfrm>
        <a:graphic>
          <a:graphicData uri="http://schemas.openxmlformats.org/presentationml/2006/ole">
            <mc:AlternateContent xmlns:mc="http://schemas.openxmlformats.org/markup-compatibility/2006">
              <mc:Choice xmlns:v="urn:schemas-microsoft-com:vml" Requires="v">
                <p:oleObj name="Equation" r:id="rId14" imgW="2895480" imgH="431640" progId="Equation.DSMT4">
                  <p:embed/>
                </p:oleObj>
              </mc:Choice>
              <mc:Fallback>
                <p:oleObj name="Equation" r:id="rId14" imgW="2895480" imgH="431640" progId="Equation.DSMT4">
                  <p:embed/>
                  <p:pic>
                    <p:nvPicPr>
                      <p:cNvPr id="14" name="Object 13">
                        <a:extLst>
                          <a:ext uri="{FF2B5EF4-FFF2-40B4-BE49-F238E27FC236}">
                            <a16:creationId xmlns:a16="http://schemas.microsoft.com/office/drawing/2014/main" id="{D9CB0EE7-E067-42A2-AC79-CA4CEC0B256F}"/>
                          </a:ext>
                        </a:extLst>
                      </p:cNvPr>
                      <p:cNvPicPr/>
                      <p:nvPr/>
                    </p:nvPicPr>
                    <p:blipFill>
                      <a:blip r:embed="rId15"/>
                      <a:stretch>
                        <a:fillRect/>
                      </a:stretch>
                    </p:blipFill>
                    <p:spPr>
                      <a:xfrm>
                        <a:off x="4229100" y="5252621"/>
                        <a:ext cx="3897312" cy="581025"/>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26F9A831-972B-402E-9313-45A7D93F2544}"/>
              </a:ext>
            </a:extLst>
          </p:cNvPr>
          <p:cNvSpPr txBox="1"/>
          <p:nvPr/>
        </p:nvSpPr>
        <p:spPr>
          <a:xfrm>
            <a:off x="4095082" y="6045339"/>
            <a:ext cx="6229013" cy="338554"/>
          </a:xfrm>
          <a:prstGeom prst="rect">
            <a:avLst/>
          </a:prstGeom>
          <a:noFill/>
        </p:spPr>
        <p:txBody>
          <a:bodyPr wrap="none" rtlCol="0">
            <a:spAutoFit/>
          </a:bodyPr>
          <a:lstStyle/>
          <a:p>
            <a:r>
              <a:rPr lang="en-US" sz="1600" dirty="0"/>
              <a:t>But to go any further requires knowing what </a:t>
            </a:r>
            <a:r>
              <a:rPr lang="el-GR" sz="1600" dirty="0"/>
              <a:t>δ</a:t>
            </a:r>
            <a:r>
              <a:rPr lang="en-US" sz="1600" dirty="0"/>
              <a:t> is.  So yeah let’s do that….</a:t>
            </a:r>
          </a:p>
        </p:txBody>
      </p:sp>
    </p:spTree>
    <p:extLst>
      <p:ext uri="{BB962C8B-B14F-4D97-AF65-F5344CB8AC3E}">
        <p14:creationId xmlns:p14="http://schemas.microsoft.com/office/powerpoint/2010/main" val="3613254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08A8D5-28F3-47AA-9134-9361260A4733}"/>
              </a:ext>
            </a:extLst>
          </p:cNvPr>
          <p:cNvSpPr txBox="1">
            <a:spLocks/>
          </p:cNvSpPr>
          <p:nvPr/>
        </p:nvSpPr>
        <p:spPr>
          <a:xfrm>
            <a:off x="3432314" y="459239"/>
            <a:ext cx="6556513"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A.6 Electric Fields in Matter</a:t>
            </a:r>
          </a:p>
        </p:txBody>
      </p:sp>
      <p:sp>
        <p:nvSpPr>
          <p:cNvPr id="6" name="Rectangle 4">
            <a:extLst>
              <a:ext uri="{FF2B5EF4-FFF2-40B4-BE49-F238E27FC236}">
                <a16:creationId xmlns:a16="http://schemas.microsoft.com/office/drawing/2014/main" id="{10A7B587-8D93-4C8C-996A-AF23AD050165}"/>
              </a:ext>
            </a:extLst>
          </p:cNvPr>
          <p:cNvSpPr>
            <a:spLocks noChangeArrowheads="1"/>
          </p:cNvSpPr>
          <p:nvPr/>
        </p:nvSpPr>
        <p:spPr bwMode="auto">
          <a:xfrm>
            <a:off x="4358640" y="20320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DF5C5F55-F5D2-4E8E-88EB-DE209CC7739E}"/>
              </a:ext>
            </a:extLst>
          </p:cNvPr>
          <p:cNvGraphicFramePr>
            <a:graphicFrameLocks noChangeAspect="1"/>
          </p:cNvGraphicFramePr>
          <p:nvPr>
            <p:extLst>
              <p:ext uri="{D42A27DB-BD31-4B8C-83A1-F6EECF244321}">
                <p14:modId xmlns:p14="http://schemas.microsoft.com/office/powerpoint/2010/main" val="2491825229"/>
              </p:ext>
            </p:extLst>
          </p:nvPr>
        </p:nvGraphicFramePr>
        <p:xfrm>
          <a:off x="3223236" y="2652848"/>
          <a:ext cx="1624965" cy="628411"/>
        </p:xfrm>
        <a:graphic>
          <a:graphicData uri="http://schemas.openxmlformats.org/presentationml/2006/ole">
            <mc:AlternateContent xmlns:mc="http://schemas.openxmlformats.org/markup-compatibility/2006">
              <mc:Choice xmlns:v="urn:schemas-microsoft-com:vml" Requires="v">
                <p:oleObj name="Equation" r:id="rId2" imgW="1015920" imgH="393480" progId="Equation.DSMT4">
                  <p:embed/>
                </p:oleObj>
              </mc:Choice>
              <mc:Fallback>
                <p:oleObj name="Equation" r:id="rId2" imgW="1015920" imgH="393480" progId="Equation.DSMT4">
                  <p:embed/>
                  <p:pic>
                    <p:nvPicPr>
                      <p:cNvPr id="0" name="Object 3"/>
                      <p:cNvPicPr>
                        <a:picLocks noChangeAspect="1" noChangeArrowheads="1"/>
                      </p:cNvPicPr>
                      <p:nvPr/>
                    </p:nvPicPr>
                    <p:blipFill>
                      <a:blip r:embed="rId3"/>
                      <a:srcRect/>
                      <a:stretch>
                        <a:fillRect/>
                      </a:stretch>
                    </p:blipFill>
                    <p:spPr bwMode="auto">
                      <a:xfrm>
                        <a:off x="3223236" y="2652848"/>
                        <a:ext cx="1624965" cy="628411"/>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81BE79DF-B8E6-4488-A4F9-2E1D771CECCD}"/>
              </a:ext>
            </a:extLst>
          </p:cNvPr>
          <p:cNvGraphicFramePr>
            <a:graphicFrameLocks noChangeAspect="1"/>
          </p:cNvGraphicFramePr>
          <p:nvPr>
            <p:extLst>
              <p:ext uri="{D42A27DB-BD31-4B8C-83A1-F6EECF244321}">
                <p14:modId xmlns:p14="http://schemas.microsoft.com/office/powerpoint/2010/main" val="4216390763"/>
              </p:ext>
            </p:extLst>
          </p:nvPr>
        </p:nvGraphicFramePr>
        <p:xfrm>
          <a:off x="3147139" y="4231818"/>
          <a:ext cx="804862" cy="357188"/>
        </p:xfrm>
        <a:graphic>
          <a:graphicData uri="http://schemas.openxmlformats.org/presentationml/2006/ole">
            <mc:AlternateContent xmlns:mc="http://schemas.openxmlformats.org/markup-compatibility/2006">
              <mc:Choice xmlns:v="urn:schemas-microsoft-com:vml" Requires="v">
                <p:oleObj name="Equation" r:id="rId4" imgW="571320" imgH="253800" progId="Equation.DSMT4">
                  <p:embed/>
                </p:oleObj>
              </mc:Choice>
              <mc:Fallback>
                <p:oleObj name="Equation" r:id="rId4" imgW="571320" imgH="253800" progId="Equation.DSMT4">
                  <p:embed/>
                  <p:pic>
                    <p:nvPicPr>
                      <p:cNvPr id="0" name=""/>
                      <p:cNvPicPr/>
                      <p:nvPr/>
                    </p:nvPicPr>
                    <p:blipFill>
                      <a:blip r:embed="rId5"/>
                      <a:stretch>
                        <a:fillRect/>
                      </a:stretch>
                    </p:blipFill>
                    <p:spPr>
                      <a:xfrm>
                        <a:off x="3147139" y="4231818"/>
                        <a:ext cx="804862" cy="357188"/>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4F43756C-6BEF-4EA7-A5A8-3177F305C296}"/>
              </a:ext>
            </a:extLst>
          </p:cNvPr>
          <p:cNvGraphicFramePr>
            <a:graphicFrameLocks noChangeAspect="1"/>
          </p:cNvGraphicFramePr>
          <p:nvPr>
            <p:extLst>
              <p:ext uri="{D42A27DB-BD31-4B8C-83A1-F6EECF244321}">
                <p14:modId xmlns:p14="http://schemas.microsoft.com/office/powerpoint/2010/main" val="1701249074"/>
              </p:ext>
            </p:extLst>
          </p:nvPr>
        </p:nvGraphicFramePr>
        <p:xfrm>
          <a:off x="3236864" y="5411346"/>
          <a:ext cx="1233487" cy="615950"/>
        </p:xfrm>
        <a:graphic>
          <a:graphicData uri="http://schemas.openxmlformats.org/presentationml/2006/ole">
            <mc:AlternateContent xmlns:mc="http://schemas.openxmlformats.org/markup-compatibility/2006">
              <mc:Choice xmlns:v="urn:schemas-microsoft-com:vml" Requires="v">
                <p:oleObj name="Equation" r:id="rId6" imgW="863280" imgH="431640" progId="Equation.DSMT4">
                  <p:embed/>
                </p:oleObj>
              </mc:Choice>
              <mc:Fallback>
                <p:oleObj name="Equation" r:id="rId6" imgW="863280" imgH="431640" progId="Equation.DSMT4">
                  <p:embed/>
                  <p:pic>
                    <p:nvPicPr>
                      <p:cNvPr id="15" name="Object 14">
                        <a:extLst>
                          <a:ext uri="{FF2B5EF4-FFF2-40B4-BE49-F238E27FC236}">
                            <a16:creationId xmlns:a16="http://schemas.microsoft.com/office/drawing/2014/main" id="{D05B1A28-76E4-4C0B-A7B1-035A9AB70DAE}"/>
                          </a:ext>
                        </a:extLst>
                      </p:cNvPr>
                      <p:cNvPicPr/>
                      <p:nvPr/>
                    </p:nvPicPr>
                    <p:blipFill>
                      <a:blip r:embed="rId7"/>
                      <a:stretch>
                        <a:fillRect/>
                      </a:stretch>
                    </p:blipFill>
                    <p:spPr>
                      <a:xfrm>
                        <a:off x="3236864" y="5411346"/>
                        <a:ext cx="1233487" cy="615950"/>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EC0E7C64-46D1-4348-AF8E-3B3DF23A6AF1}"/>
              </a:ext>
            </a:extLst>
          </p:cNvPr>
          <p:cNvGraphicFramePr>
            <a:graphicFrameLocks noChangeAspect="1"/>
          </p:cNvGraphicFramePr>
          <p:nvPr>
            <p:extLst>
              <p:ext uri="{D42A27DB-BD31-4B8C-83A1-F6EECF244321}">
                <p14:modId xmlns:p14="http://schemas.microsoft.com/office/powerpoint/2010/main" val="3054475710"/>
              </p:ext>
            </p:extLst>
          </p:nvPr>
        </p:nvGraphicFramePr>
        <p:xfrm>
          <a:off x="5346663" y="5374037"/>
          <a:ext cx="1454150" cy="615950"/>
        </p:xfrm>
        <a:graphic>
          <a:graphicData uri="http://schemas.openxmlformats.org/presentationml/2006/ole">
            <mc:AlternateContent xmlns:mc="http://schemas.openxmlformats.org/markup-compatibility/2006">
              <mc:Choice xmlns:v="urn:schemas-microsoft-com:vml" Requires="v">
                <p:oleObj name="Equation" r:id="rId8" imgW="1079280" imgH="457200" progId="Equation.DSMT4">
                  <p:embed/>
                </p:oleObj>
              </mc:Choice>
              <mc:Fallback>
                <p:oleObj name="Equation" r:id="rId8" imgW="1079280" imgH="457200" progId="Equation.DSMT4">
                  <p:embed/>
                  <p:pic>
                    <p:nvPicPr>
                      <p:cNvPr id="10" name="Object 9">
                        <a:extLst>
                          <a:ext uri="{FF2B5EF4-FFF2-40B4-BE49-F238E27FC236}">
                            <a16:creationId xmlns:a16="http://schemas.microsoft.com/office/drawing/2014/main" id="{4F43756C-6BEF-4EA7-A5A8-3177F305C296}"/>
                          </a:ext>
                        </a:extLst>
                      </p:cNvPr>
                      <p:cNvPicPr/>
                      <p:nvPr/>
                    </p:nvPicPr>
                    <p:blipFill>
                      <a:blip r:embed="rId9"/>
                      <a:stretch>
                        <a:fillRect/>
                      </a:stretch>
                    </p:blipFill>
                    <p:spPr>
                      <a:xfrm>
                        <a:off x="5346663" y="5374037"/>
                        <a:ext cx="1454150" cy="615950"/>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C7D04097-9DC8-458A-9620-5233AE02F4B1}"/>
              </a:ext>
            </a:extLst>
          </p:cNvPr>
          <p:cNvGraphicFramePr>
            <a:graphicFrameLocks noChangeAspect="1"/>
          </p:cNvGraphicFramePr>
          <p:nvPr>
            <p:extLst>
              <p:ext uri="{D42A27DB-BD31-4B8C-83A1-F6EECF244321}">
                <p14:modId xmlns:p14="http://schemas.microsoft.com/office/powerpoint/2010/main" val="1631677569"/>
              </p:ext>
            </p:extLst>
          </p:nvPr>
        </p:nvGraphicFramePr>
        <p:xfrm>
          <a:off x="7527241" y="5519293"/>
          <a:ext cx="1485900" cy="325437"/>
        </p:xfrm>
        <a:graphic>
          <a:graphicData uri="http://schemas.openxmlformats.org/presentationml/2006/ole">
            <mc:AlternateContent xmlns:mc="http://schemas.openxmlformats.org/markup-compatibility/2006">
              <mc:Choice xmlns:v="urn:schemas-microsoft-com:vml" Requires="v">
                <p:oleObj name="Equation" r:id="rId10" imgW="1104840" imgH="241200" progId="Equation.DSMT4">
                  <p:embed/>
                </p:oleObj>
              </mc:Choice>
              <mc:Fallback>
                <p:oleObj name="Equation" r:id="rId10" imgW="1104840" imgH="241200" progId="Equation.DSMT4">
                  <p:embed/>
                  <p:pic>
                    <p:nvPicPr>
                      <p:cNvPr id="11" name="Object 10">
                        <a:extLst>
                          <a:ext uri="{FF2B5EF4-FFF2-40B4-BE49-F238E27FC236}">
                            <a16:creationId xmlns:a16="http://schemas.microsoft.com/office/drawing/2014/main" id="{EC0E7C64-46D1-4348-AF8E-3B3DF23A6AF1}"/>
                          </a:ext>
                        </a:extLst>
                      </p:cNvPr>
                      <p:cNvPicPr/>
                      <p:nvPr/>
                    </p:nvPicPr>
                    <p:blipFill>
                      <a:blip r:embed="rId11"/>
                      <a:stretch>
                        <a:fillRect/>
                      </a:stretch>
                    </p:blipFill>
                    <p:spPr>
                      <a:xfrm>
                        <a:off x="7527241" y="5519293"/>
                        <a:ext cx="1485900" cy="325437"/>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9A046126-EF13-4275-BC4C-D0D7870D6F6F}"/>
              </a:ext>
            </a:extLst>
          </p:cNvPr>
          <p:cNvGraphicFramePr>
            <a:graphicFrameLocks noChangeAspect="1"/>
          </p:cNvGraphicFramePr>
          <p:nvPr>
            <p:extLst>
              <p:ext uri="{D42A27DB-BD31-4B8C-83A1-F6EECF244321}">
                <p14:modId xmlns:p14="http://schemas.microsoft.com/office/powerpoint/2010/main" val="3807037738"/>
              </p:ext>
            </p:extLst>
          </p:nvPr>
        </p:nvGraphicFramePr>
        <p:xfrm>
          <a:off x="9728925" y="5415517"/>
          <a:ext cx="1272988" cy="541156"/>
        </p:xfrm>
        <a:graphic>
          <a:graphicData uri="http://schemas.openxmlformats.org/presentationml/2006/ole">
            <mc:AlternateContent xmlns:mc="http://schemas.openxmlformats.org/markup-compatibility/2006">
              <mc:Choice xmlns:v="urn:schemas-microsoft-com:vml" Requires="v">
                <p:oleObj name="Equation" r:id="rId12" imgW="927000" imgH="393480" progId="Equation.DSMT4">
                  <p:embed/>
                </p:oleObj>
              </mc:Choice>
              <mc:Fallback>
                <p:oleObj name="Equation" r:id="rId12" imgW="927000" imgH="393480" progId="Equation.DSMT4">
                  <p:embed/>
                  <p:pic>
                    <p:nvPicPr>
                      <p:cNvPr id="0" name=""/>
                      <p:cNvPicPr/>
                      <p:nvPr/>
                    </p:nvPicPr>
                    <p:blipFill>
                      <a:blip r:embed="rId13"/>
                      <a:stretch>
                        <a:fillRect/>
                      </a:stretch>
                    </p:blipFill>
                    <p:spPr>
                      <a:xfrm>
                        <a:off x="9728925" y="5415517"/>
                        <a:ext cx="1272988" cy="541156"/>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6ACBA0D8-ADDB-4530-BDCB-9857728C929B}"/>
              </a:ext>
            </a:extLst>
          </p:cNvPr>
          <p:cNvSpPr txBox="1"/>
          <p:nvPr/>
        </p:nvSpPr>
        <p:spPr>
          <a:xfrm>
            <a:off x="729189" y="1158829"/>
            <a:ext cx="9874691" cy="1107996"/>
          </a:xfrm>
          <a:prstGeom prst="rect">
            <a:avLst/>
          </a:prstGeom>
          <a:noFill/>
        </p:spPr>
        <p:txBody>
          <a:bodyPr wrap="none" rtlCol="0">
            <a:spAutoFit/>
          </a:bodyPr>
          <a:lstStyle/>
          <a:p>
            <a:r>
              <a:rPr lang="en-US" sz="1600" dirty="0"/>
              <a:t>Remember </a:t>
            </a:r>
            <a:r>
              <a:rPr lang="el-GR" sz="1600" dirty="0"/>
              <a:t>δ</a:t>
            </a:r>
            <a:r>
              <a:rPr lang="en-US" sz="1600" dirty="0"/>
              <a:t> is a thing because the ambient field is pushing the nucleus rightward, and the electron cloud leftward.  </a:t>
            </a:r>
          </a:p>
          <a:p>
            <a:r>
              <a:rPr lang="en-US" sz="1600" dirty="0"/>
              <a:t>It is, for instance, the distance the nucleus will shift in the electron cloud.  It will shift to the point where the ambient</a:t>
            </a:r>
          </a:p>
          <a:p>
            <a:r>
              <a:rPr lang="en-US" sz="1600" dirty="0"/>
              <a:t>field (</a:t>
            </a:r>
            <a:r>
              <a:rPr lang="en-US" sz="1600" b="1" dirty="0"/>
              <a:t>E</a:t>
            </a:r>
            <a:r>
              <a:rPr lang="en-US" sz="1600" dirty="0"/>
              <a:t>) force matches the internal electron cloud’s field’s force.  So we need to know the strength of the electric field</a:t>
            </a:r>
          </a:p>
          <a:p>
            <a:r>
              <a:rPr lang="en-US" sz="1600" dirty="0"/>
              <a:t>within the electron cloud.  Let’s say the electron cloud is uniform, out to some radius R.</a:t>
            </a:r>
          </a:p>
        </p:txBody>
      </p:sp>
      <p:graphicFrame>
        <p:nvGraphicFramePr>
          <p:cNvPr id="17" name="Object 16">
            <a:extLst>
              <a:ext uri="{FF2B5EF4-FFF2-40B4-BE49-F238E27FC236}">
                <a16:creationId xmlns:a16="http://schemas.microsoft.com/office/drawing/2014/main" id="{58842995-9799-47E1-91E9-5DE779CA2590}"/>
              </a:ext>
            </a:extLst>
          </p:cNvPr>
          <p:cNvGraphicFramePr>
            <a:graphicFrameLocks noChangeAspect="1"/>
          </p:cNvGraphicFramePr>
          <p:nvPr>
            <p:extLst>
              <p:ext uri="{D42A27DB-BD31-4B8C-83A1-F6EECF244321}">
                <p14:modId xmlns:p14="http://schemas.microsoft.com/office/powerpoint/2010/main" val="3310989518"/>
              </p:ext>
            </p:extLst>
          </p:nvPr>
        </p:nvGraphicFramePr>
        <p:xfrm>
          <a:off x="4908507" y="2308479"/>
          <a:ext cx="1431925" cy="976313"/>
        </p:xfrm>
        <a:graphic>
          <a:graphicData uri="http://schemas.openxmlformats.org/presentationml/2006/ole">
            <mc:AlternateContent xmlns:mc="http://schemas.openxmlformats.org/markup-compatibility/2006">
              <mc:Choice xmlns:v="urn:schemas-microsoft-com:vml" Requires="v">
                <p:oleObj name="Equation" r:id="rId14" imgW="965160" imgH="660240" progId="Equation.DSMT4">
                  <p:embed/>
                </p:oleObj>
              </mc:Choice>
              <mc:Fallback>
                <p:oleObj name="Equation" r:id="rId14" imgW="965160" imgH="660240" progId="Equation.DSMT4">
                  <p:embed/>
                  <p:pic>
                    <p:nvPicPr>
                      <p:cNvPr id="7" name="Object 6">
                        <a:extLst>
                          <a:ext uri="{FF2B5EF4-FFF2-40B4-BE49-F238E27FC236}">
                            <a16:creationId xmlns:a16="http://schemas.microsoft.com/office/drawing/2014/main" id="{DF5C5F55-F5D2-4E8E-88EB-DE209CC7739E}"/>
                          </a:ext>
                        </a:extLst>
                      </p:cNvPr>
                      <p:cNvPicPr>
                        <a:picLocks noChangeAspect="1" noChangeArrowheads="1"/>
                      </p:cNvPicPr>
                      <p:nvPr/>
                    </p:nvPicPr>
                    <p:blipFill>
                      <a:blip r:embed="rId15"/>
                      <a:srcRect/>
                      <a:stretch>
                        <a:fillRect/>
                      </a:stretch>
                    </p:blipFill>
                    <p:spPr bwMode="auto">
                      <a:xfrm>
                        <a:off x="4908507" y="2308479"/>
                        <a:ext cx="1431925" cy="976313"/>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99ACBCB6-F1F8-468C-A1B6-98CF3B926FDA}"/>
              </a:ext>
            </a:extLst>
          </p:cNvPr>
          <p:cNvGraphicFramePr>
            <a:graphicFrameLocks noChangeAspect="1"/>
          </p:cNvGraphicFramePr>
          <p:nvPr>
            <p:extLst>
              <p:ext uri="{D42A27DB-BD31-4B8C-83A1-F6EECF244321}">
                <p14:modId xmlns:p14="http://schemas.microsoft.com/office/powerpoint/2010/main" val="3980762789"/>
              </p:ext>
            </p:extLst>
          </p:nvPr>
        </p:nvGraphicFramePr>
        <p:xfrm>
          <a:off x="6400738" y="2391567"/>
          <a:ext cx="1355725" cy="1163637"/>
        </p:xfrm>
        <a:graphic>
          <a:graphicData uri="http://schemas.openxmlformats.org/presentationml/2006/ole">
            <mc:AlternateContent xmlns:mc="http://schemas.openxmlformats.org/markup-compatibility/2006">
              <mc:Choice xmlns:v="urn:schemas-microsoft-com:vml" Requires="v">
                <p:oleObj name="Equation" r:id="rId16" imgW="914400" imgH="787320" progId="Equation.DSMT4">
                  <p:embed/>
                </p:oleObj>
              </mc:Choice>
              <mc:Fallback>
                <p:oleObj name="Equation" r:id="rId16" imgW="914400" imgH="787320" progId="Equation.DSMT4">
                  <p:embed/>
                  <p:pic>
                    <p:nvPicPr>
                      <p:cNvPr id="7" name="Object 6">
                        <a:extLst>
                          <a:ext uri="{FF2B5EF4-FFF2-40B4-BE49-F238E27FC236}">
                            <a16:creationId xmlns:a16="http://schemas.microsoft.com/office/drawing/2014/main" id="{DF5C5F55-F5D2-4E8E-88EB-DE209CC7739E}"/>
                          </a:ext>
                        </a:extLst>
                      </p:cNvPr>
                      <p:cNvPicPr>
                        <a:picLocks noChangeAspect="1" noChangeArrowheads="1"/>
                      </p:cNvPicPr>
                      <p:nvPr/>
                    </p:nvPicPr>
                    <p:blipFill>
                      <a:blip r:embed="rId17"/>
                      <a:srcRect/>
                      <a:stretch>
                        <a:fillRect/>
                      </a:stretch>
                    </p:blipFill>
                    <p:spPr bwMode="auto">
                      <a:xfrm>
                        <a:off x="6400738" y="2391567"/>
                        <a:ext cx="1355725" cy="1163637"/>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B252BF10-50F0-4DAD-A73C-8FB8C0687F3C}"/>
              </a:ext>
            </a:extLst>
          </p:cNvPr>
          <p:cNvGraphicFramePr>
            <a:graphicFrameLocks noChangeAspect="1"/>
          </p:cNvGraphicFramePr>
          <p:nvPr>
            <p:extLst>
              <p:ext uri="{D42A27DB-BD31-4B8C-83A1-F6EECF244321}">
                <p14:modId xmlns:p14="http://schemas.microsoft.com/office/powerpoint/2010/main" val="2718172073"/>
              </p:ext>
            </p:extLst>
          </p:nvPr>
        </p:nvGraphicFramePr>
        <p:xfrm>
          <a:off x="7816769" y="2724437"/>
          <a:ext cx="639762" cy="582613"/>
        </p:xfrm>
        <a:graphic>
          <a:graphicData uri="http://schemas.openxmlformats.org/presentationml/2006/ole">
            <mc:AlternateContent xmlns:mc="http://schemas.openxmlformats.org/markup-compatibility/2006">
              <mc:Choice xmlns:v="urn:schemas-microsoft-com:vml" Requires="v">
                <p:oleObj name="Equation" r:id="rId18" imgW="431640" imgH="393480" progId="Equation.DSMT4">
                  <p:embed/>
                </p:oleObj>
              </mc:Choice>
              <mc:Fallback>
                <p:oleObj name="Equation" r:id="rId18" imgW="431640" imgH="393480" progId="Equation.DSMT4">
                  <p:embed/>
                  <p:pic>
                    <p:nvPicPr>
                      <p:cNvPr id="7" name="Object 6">
                        <a:extLst>
                          <a:ext uri="{FF2B5EF4-FFF2-40B4-BE49-F238E27FC236}">
                            <a16:creationId xmlns:a16="http://schemas.microsoft.com/office/drawing/2014/main" id="{DF5C5F55-F5D2-4E8E-88EB-DE209CC7739E}"/>
                          </a:ext>
                        </a:extLst>
                      </p:cNvPr>
                      <p:cNvPicPr>
                        <a:picLocks noChangeAspect="1" noChangeArrowheads="1"/>
                      </p:cNvPicPr>
                      <p:nvPr/>
                    </p:nvPicPr>
                    <p:blipFill>
                      <a:blip r:embed="rId19"/>
                      <a:srcRect/>
                      <a:stretch>
                        <a:fillRect/>
                      </a:stretch>
                    </p:blipFill>
                    <p:spPr bwMode="auto">
                      <a:xfrm>
                        <a:off x="7816769" y="2724437"/>
                        <a:ext cx="639762" cy="582613"/>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11FBD50A-3123-46EA-86BB-8DFD9E279AF9}"/>
              </a:ext>
            </a:extLst>
          </p:cNvPr>
          <p:cNvSpPr txBox="1"/>
          <p:nvPr/>
        </p:nvSpPr>
        <p:spPr>
          <a:xfrm>
            <a:off x="3097444" y="3579126"/>
            <a:ext cx="7425110" cy="338554"/>
          </a:xfrm>
          <a:prstGeom prst="rect">
            <a:avLst/>
          </a:prstGeom>
          <a:noFill/>
        </p:spPr>
        <p:txBody>
          <a:bodyPr wrap="none" rtlCol="0">
            <a:spAutoFit/>
          </a:bodyPr>
          <a:lstStyle/>
          <a:p>
            <a:r>
              <a:rPr lang="en-US" sz="1600" dirty="0"/>
              <a:t>Now that we have </a:t>
            </a:r>
            <a:r>
              <a:rPr lang="en-US" sz="1600" dirty="0" err="1"/>
              <a:t>E</a:t>
            </a:r>
            <a:r>
              <a:rPr lang="en-US" sz="1600" baseline="-25000" dirty="0" err="1"/>
              <a:t>cloud</a:t>
            </a:r>
            <a:r>
              <a:rPr lang="en-US" sz="1600" dirty="0"/>
              <a:t>, we can determine where the forces on the nucleus will match.</a:t>
            </a:r>
          </a:p>
        </p:txBody>
      </p:sp>
      <p:cxnSp>
        <p:nvCxnSpPr>
          <p:cNvPr id="22" name="Straight Arrow Connector 21">
            <a:extLst>
              <a:ext uri="{FF2B5EF4-FFF2-40B4-BE49-F238E27FC236}">
                <a16:creationId xmlns:a16="http://schemas.microsoft.com/office/drawing/2014/main" id="{463658B9-DD85-482F-9829-C76B38403F8F}"/>
              </a:ext>
            </a:extLst>
          </p:cNvPr>
          <p:cNvCxnSpPr/>
          <p:nvPr/>
        </p:nvCxnSpPr>
        <p:spPr>
          <a:xfrm>
            <a:off x="4165600" y="4410412"/>
            <a:ext cx="4876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23" name="Object 22">
            <a:extLst>
              <a:ext uri="{FF2B5EF4-FFF2-40B4-BE49-F238E27FC236}">
                <a16:creationId xmlns:a16="http://schemas.microsoft.com/office/drawing/2014/main" id="{C778B3D7-655B-4D4B-A55D-BC1EF8A86457}"/>
              </a:ext>
            </a:extLst>
          </p:cNvPr>
          <p:cNvGraphicFramePr>
            <a:graphicFrameLocks noChangeAspect="1"/>
          </p:cNvGraphicFramePr>
          <p:nvPr>
            <p:extLst>
              <p:ext uri="{D42A27DB-BD31-4B8C-83A1-F6EECF244321}">
                <p14:modId xmlns:p14="http://schemas.microsoft.com/office/powerpoint/2010/main" val="3398966337"/>
              </p:ext>
            </p:extLst>
          </p:nvPr>
        </p:nvGraphicFramePr>
        <p:xfrm>
          <a:off x="4824967" y="4122929"/>
          <a:ext cx="1538287" cy="608012"/>
        </p:xfrm>
        <a:graphic>
          <a:graphicData uri="http://schemas.openxmlformats.org/presentationml/2006/ole">
            <mc:AlternateContent xmlns:mc="http://schemas.openxmlformats.org/markup-compatibility/2006">
              <mc:Choice xmlns:v="urn:schemas-microsoft-com:vml" Requires="v">
                <p:oleObj name="Equation" r:id="rId20" imgW="1091880" imgH="431640" progId="Equation.DSMT4">
                  <p:embed/>
                </p:oleObj>
              </mc:Choice>
              <mc:Fallback>
                <p:oleObj name="Equation" r:id="rId20" imgW="1091880" imgH="431640" progId="Equation.DSMT4">
                  <p:embed/>
                  <p:pic>
                    <p:nvPicPr>
                      <p:cNvPr id="9" name="Object 8">
                        <a:extLst>
                          <a:ext uri="{FF2B5EF4-FFF2-40B4-BE49-F238E27FC236}">
                            <a16:creationId xmlns:a16="http://schemas.microsoft.com/office/drawing/2014/main" id="{81BE79DF-B8E6-4488-A4F9-2E1D771CECCD}"/>
                          </a:ext>
                        </a:extLst>
                      </p:cNvPr>
                      <p:cNvPicPr/>
                      <p:nvPr/>
                    </p:nvPicPr>
                    <p:blipFill>
                      <a:blip r:embed="rId21"/>
                      <a:stretch>
                        <a:fillRect/>
                      </a:stretch>
                    </p:blipFill>
                    <p:spPr>
                      <a:xfrm>
                        <a:off x="4824967" y="4122929"/>
                        <a:ext cx="1538287" cy="608012"/>
                      </a:xfrm>
                      <a:prstGeom prst="rect">
                        <a:avLst/>
                      </a:prstGeom>
                    </p:spPr>
                  </p:pic>
                </p:oleObj>
              </mc:Fallback>
            </mc:AlternateContent>
          </a:graphicData>
        </a:graphic>
      </p:graphicFrame>
      <p:cxnSp>
        <p:nvCxnSpPr>
          <p:cNvPr id="25" name="Straight Arrow Connector 24">
            <a:extLst>
              <a:ext uri="{FF2B5EF4-FFF2-40B4-BE49-F238E27FC236}">
                <a16:creationId xmlns:a16="http://schemas.microsoft.com/office/drawing/2014/main" id="{E8B07F88-B2B4-4B6E-B8EA-74C87CCFCE40}"/>
              </a:ext>
            </a:extLst>
          </p:cNvPr>
          <p:cNvCxnSpPr/>
          <p:nvPr/>
        </p:nvCxnSpPr>
        <p:spPr>
          <a:xfrm>
            <a:off x="6553200" y="4426935"/>
            <a:ext cx="51359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26" name="Object 25">
            <a:extLst>
              <a:ext uri="{FF2B5EF4-FFF2-40B4-BE49-F238E27FC236}">
                <a16:creationId xmlns:a16="http://schemas.microsoft.com/office/drawing/2014/main" id="{5449F8EC-EC59-48BE-87EB-70F89FF4223F}"/>
              </a:ext>
            </a:extLst>
          </p:cNvPr>
          <p:cNvGraphicFramePr>
            <a:graphicFrameLocks noChangeAspect="1"/>
          </p:cNvGraphicFramePr>
          <p:nvPr>
            <p:extLst>
              <p:ext uri="{D42A27DB-BD31-4B8C-83A1-F6EECF244321}">
                <p14:modId xmlns:p14="http://schemas.microsoft.com/office/powerpoint/2010/main" val="1007779841"/>
              </p:ext>
            </p:extLst>
          </p:nvPr>
        </p:nvGraphicFramePr>
        <p:xfrm>
          <a:off x="7236220" y="4132807"/>
          <a:ext cx="804862" cy="627062"/>
        </p:xfrm>
        <a:graphic>
          <a:graphicData uri="http://schemas.openxmlformats.org/presentationml/2006/ole">
            <mc:AlternateContent xmlns:mc="http://schemas.openxmlformats.org/markup-compatibility/2006">
              <mc:Choice xmlns:v="urn:schemas-microsoft-com:vml" Requires="v">
                <p:oleObj name="Equation" r:id="rId22" imgW="571320" imgH="444240" progId="Equation.DSMT4">
                  <p:embed/>
                </p:oleObj>
              </mc:Choice>
              <mc:Fallback>
                <p:oleObj name="Equation" r:id="rId22" imgW="571320" imgH="444240" progId="Equation.DSMT4">
                  <p:embed/>
                  <p:pic>
                    <p:nvPicPr>
                      <p:cNvPr id="9" name="Object 8">
                        <a:extLst>
                          <a:ext uri="{FF2B5EF4-FFF2-40B4-BE49-F238E27FC236}">
                            <a16:creationId xmlns:a16="http://schemas.microsoft.com/office/drawing/2014/main" id="{81BE79DF-B8E6-4488-A4F9-2E1D771CECCD}"/>
                          </a:ext>
                        </a:extLst>
                      </p:cNvPr>
                      <p:cNvPicPr/>
                      <p:nvPr/>
                    </p:nvPicPr>
                    <p:blipFill>
                      <a:blip r:embed="rId23"/>
                      <a:stretch>
                        <a:fillRect/>
                      </a:stretch>
                    </p:blipFill>
                    <p:spPr>
                      <a:xfrm>
                        <a:off x="7236220" y="4132807"/>
                        <a:ext cx="804862" cy="627062"/>
                      </a:xfrm>
                      <a:prstGeom prst="rect">
                        <a:avLst/>
                      </a:prstGeom>
                    </p:spPr>
                  </p:pic>
                </p:oleObj>
              </mc:Fallback>
            </mc:AlternateContent>
          </a:graphicData>
        </a:graphic>
      </p:graphicFrame>
      <p:sp>
        <p:nvSpPr>
          <p:cNvPr id="27" name="TextBox 26">
            <a:extLst>
              <a:ext uri="{FF2B5EF4-FFF2-40B4-BE49-F238E27FC236}">
                <a16:creationId xmlns:a16="http://schemas.microsoft.com/office/drawing/2014/main" id="{CAD67986-9DD4-4AF3-9744-64F464D9DF9F}"/>
              </a:ext>
            </a:extLst>
          </p:cNvPr>
          <p:cNvSpPr txBox="1"/>
          <p:nvPr/>
        </p:nvSpPr>
        <p:spPr>
          <a:xfrm>
            <a:off x="3110323" y="4940224"/>
            <a:ext cx="3596369" cy="338554"/>
          </a:xfrm>
          <a:prstGeom prst="rect">
            <a:avLst/>
          </a:prstGeom>
          <a:noFill/>
        </p:spPr>
        <p:txBody>
          <a:bodyPr wrap="none" rtlCol="0">
            <a:spAutoFit/>
          </a:bodyPr>
          <a:lstStyle/>
          <a:p>
            <a:r>
              <a:rPr lang="en-US" sz="1600" dirty="0"/>
              <a:t>And now we can get the ambient field, E.</a:t>
            </a:r>
          </a:p>
        </p:txBody>
      </p:sp>
      <p:cxnSp>
        <p:nvCxnSpPr>
          <p:cNvPr id="28" name="Straight Arrow Connector 27">
            <a:extLst>
              <a:ext uri="{FF2B5EF4-FFF2-40B4-BE49-F238E27FC236}">
                <a16:creationId xmlns:a16="http://schemas.microsoft.com/office/drawing/2014/main" id="{F3F8A70D-B001-471F-A331-4ED33E2ACA37}"/>
              </a:ext>
            </a:extLst>
          </p:cNvPr>
          <p:cNvCxnSpPr/>
          <p:nvPr/>
        </p:nvCxnSpPr>
        <p:spPr>
          <a:xfrm>
            <a:off x="4664667" y="5682012"/>
            <a:ext cx="4876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49BCDF7D-E01E-429F-9AE9-A9508E9B5160}"/>
              </a:ext>
            </a:extLst>
          </p:cNvPr>
          <p:cNvCxnSpPr/>
          <p:nvPr/>
        </p:nvCxnSpPr>
        <p:spPr>
          <a:xfrm>
            <a:off x="6920187" y="5682012"/>
            <a:ext cx="4876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006263D8-4FCC-49A0-B1FC-FE8DBE3F3F0B}"/>
              </a:ext>
            </a:extLst>
          </p:cNvPr>
          <p:cNvCxnSpPr/>
          <p:nvPr/>
        </p:nvCxnSpPr>
        <p:spPr>
          <a:xfrm>
            <a:off x="9127193" y="5682011"/>
            <a:ext cx="4876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24" name="Object 23">
            <a:extLst>
              <a:ext uri="{FF2B5EF4-FFF2-40B4-BE49-F238E27FC236}">
                <a16:creationId xmlns:a16="http://schemas.microsoft.com/office/drawing/2014/main" id="{C3D7CBD1-2949-4ABD-BD7E-68DDE3C779DE}"/>
              </a:ext>
            </a:extLst>
          </p:cNvPr>
          <p:cNvGraphicFramePr>
            <a:graphicFrameLocks noChangeAspect="1"/>
          </p:cNvGraphicFramePr>
          <p:nvPr>
            <p:extLst>
              <p:ext uri="{D42A27DB-BD31-4B8C-83A1-F6EECF244321}">
                <p14:modId xmlns:p14="http://schemas.microsoft.com/office/powerpoint/2010/main" val="2911089905"/>
              </p:ext>
            </p:extLst>
          </p:nvPr>
        </p:nvGraphicFramePr>
        <p:xfrm>
          <a:off x="605631" y="2360387"/>
          <a:ext cx="2105025" cy="2017712"/>
        </p:xfrm>
        <a:graphic>
          <a:graphicData uri="http://schemas.openxmlformats.org/presentationml/2006/ole">
            <mc:AlternateContent xmlns:mc="http://schemas.openxmlformats.org/markup-compatibility/2006">
              <mc:Choice xmlns:v="urn:schemas-microsoft-com:vml" Requires="v">
                <p:oleObj name="Bitmap Image" r:id="rId24" imgW="1440360" imgH="1379160" progId="Paint.Picture">
                  <p:embed/>
                </p:oleObj>
              </mc:Choice>
              <mc:Fallback>
                <p:oleObj name="Bitmap Image" r:id="rId24" imgW="1440360" imgH="1379160" progId="Paint.Picture">
                  <p:embed/>
                  <p:pic>
                    <p:nvPicPr>
                      <p:cNvPr id="7" name="Object 6">
                        <a:extLst>
                          <a:ext uri="{FF2B5EF4-FFF2-40B4-BE49-F238E27FC236}">
                            <a16:creationId xmlns:a16="http://schemas.microsoft.com/office/drawing/2014/main" id="{2019579C-C231-405D-BFA8-1BD79789BA87}"/>
                          </a:ext>
                        </a:extLst>
                      </p:cNvPr>
                      <p:cNvPicPr>
                        <a:picLocks noChangeAspect="1" noChangeArrowheads="1"/>
                      </p:cNvPicPr>
                      <p:nvPr/>
                    </p:nvPicPr>
                    <p:blipFill>
                      <a:blip r:embed="rId25"/>
                      <a:srcRect/>
                      <a:stretch>
                        <a:fillRect/>
                      </a:stretch>
                    </p:blipFill>
                    <p:spPr bwMode="auto">
                      <a:xfrm>
                        <a:off x="605631" y="2360387"/>
                        <a:ext cx="2105025" cy="2017712"/>
                      </a:xfrm>
                      <a:prstGeom prst="rect">
                        <a:avLst/>
                      </a:prstGeom>
                      <a:noFill/>
                    </p:spPr>
                  </p:pic>
                </p:oleObj>
              </mc:Fallback>
            </mc:AlternateContent>
          </a:graphicData>
        </a:graphic>
      </p:graphicFrame>
      <p:graphicFrame>
        <p:nvGraphicFramePr>
          <p:cNvPr id="31" name="Object 30">
            <a:extLst>
              <a:ext uri="{FF2B5EF4-FFF2-40B4-BE49-F238E27FC236}">
                <a16:creationId xmlns:a16="http://schemas.microsoft.com/office/drawing/2014/main" id="{9E48092A-A520-453E-B9CB-7EF44949A32B}"/>
              </a:ext>
            </a:extLst>
          </p:cNvPr>
          <p:cNvGraphicFramePr>
            <a:graphicFrameLocks noChangeAspect="1"/>
          </p:cNvGraphicFramePr>
          <p:nvPr>
            <p:extLst>
              <p:ext uri="{D42A27DB-BD31-4B8C-83A1-F6EECF244321}">
                <p14:modId xmlns:p14="http://schemas.microsoft.com/office/powerpoint/2010/main" val="388467039"/>
              </p:ext>
            </p:extLst>
          </p:nvPr>
        </p:nvGraphicFramePr>
        <p:xfrm>
          <a:off x="4134942" y="6121453"/>
          <a:ext cx="2571750" cy="606425"/>
        </p:xfrm>
        <a:graphic>
          <a:graphicData uri="http://schemas.openxmlformats.org/presentationml/2006/ole">
            <mc:AlternateContent xmlns:mc="http://schemas.openxmlformats.org/markup-compatibility/2006">
              <mc:Choice xmlns:v="urn:schemas-microsoft-com:vml" Requires="v">
                <p:oleObj name="Equation" r:id="rId26" imgW="1828800" imgH="431640" progId="Equation.DSMT4">
                  <p:embed/>
                </p:oleObj>
              </mc:Choice>
              <mc:Fallback>
                <p:oleObj name="Equation" r:id="rId26" imgW="1828800" imgH="431640" progId="Equation.DSMT4">
                  <p:embed/>
                  <p:pic>
                    <p:nvPicPr>
                      <p:cNvPr id="13" name="Object 12">
                        <a:extLst>
                          <a:ext uri="{FF2B5EF4-FFF2-40B4-BE49-F238E27FC236}">
                            <a16:creationId xmlns:a16="http://schemas.microsoft.com/office/drawing/2014/main" id="{C0E8DB1A-D80E-4446-B64D-E8B2F7E0DB21}"/>
                          </a:ext>
                        </a:extLst>
                      </p:cNvPr>
                      <p:cNvPicPr/>
                      <p:nvPr/>
                    </p:nvPicPr>
                    <p:blipFill>
                      <a:blip r:embed="rId27"/>
                      <a:stretch>
                        <a:fillRect/>
                      </a:stretch>
                    </p:blipFill>
                    <p:spPr>
                      <a:xfrm>
                        <a:off x="4134942" y="6121453"/>
                        <a:ext cx="2571750" cy="606425"/>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C625E663-C9AC-4150-8E15-6CAFEF8C72B7}"/>
              </a:ext>
            </a:extLst>
          </p:cNvPr>
          <p:cNvSpPr txBox="1"/>
          <p:nvPr/>
        </p:nvSpPr>
        <p:spPr>
          <a:xfrm>
            <a:off x="3153394" y="6229484"/>
            <a:ext cx="959943" cy="338554"/>
          </a:xfrm>
          <a:prstGeom prst="rect">
            <a:avLst/>
          </a:prstGeom>
          <a:noFill/>
        </p:spPr>
        <p:txBody>
          <a:bodyPr wrap="none" rtlCol="0">
            <a:spAutoFit/>
          </a:bodyPr>
          <a:lstStyle/>
          <a:p>
            <a:r>
              <a:rPr lang="en-US" sz="1600" dirty="0"/>
              <a:t>But note:</a:t>
            </a:r>
            <a:endParaRPr lang="en-US" dirty="0"/>
          </a:p>
        </p:txBody>
      </p:sp>
      <p:sp>
        <p:nvSpPr>
          <p:cNvPr id="5" name="TextBox 4">
            <a:extLst>
              <a:ext uri="{FF2B5EF4-FFF2-40B4-BE49-F238E27FC236}">
                <a16:creationId xmlns:a16="http://schemas.microsoft.com/office/drawing/2014/main" id="{74D2140E-220C-4F7B-A37A-59D49A0A7D09}"/>
              </a:ext>
            </a:extLst>
          </p:cNvPr>
          <p:cNvSpPr txBox="1"/>
          <p:nvPr/>
        </p:nvSpPr>
        <p:spPr>
          <a:xfrm>
            <a:off x="6880332" y="6199168"/>
            <a:ext cx="1373196" cy="338554"/>
          </a:xfrm>
          <a:prstGeom prst="rect">
            <a:avLst/>
          </a:prstGeom>
          <a:noFill/>
        </p:spPr>
        <p:txBody>
          <a:bodyPr wrap="none" rtlCol="0">
            <a:spAutoFit/>
          </a:bodyPr>
          <a:lstStyle/>
          <a:p>
            <a:r>
              <a:rPr lang="en-US" sz="1600" dirty="0"/>
              <a:t>so we can say:</a:t>
            </a:r>
            <a:endParaRPr lang="en-US" dirty="0"/>
          </a:p>
        </p:txBody>
      </p:sp>
      <p:graphicFrame>
        <p:nvGraphicFramePr>
          <p:cNvPr id="32" name="Object 31">
            <a:extLst>
              <a:ext uri="{FF2B5EF4-FFF2-40B4-BE49-F238E27FC236}">
                <a16:creationId xmlns:a16="http://schemas.microsoft.com/office/drawing/2014/main" id="{2A3489E1-DEA1-4D6B-916F-DE5B2893F103}"/>
              </a:ext>
            </a:extLst>
          </p:cNvPr>
          <p:cNvGraphicFramePr>
            <a:graphicFrameLocks noChangeAspect="1"/>
          </p:cNvGraphicFramePr>
          <p:nvPr>
            <p:extLst>
              <p:ext uri="{D42A27DB-BD31-4B8C-83A1-F6EECF244321}">
                <p14:modId xmlns:p14="http://schemas.microsoft.com/office/powerpoint/2010/main" val="3971271276"/>
              </p:ext>
            </p:extLst>
          </p:nvPr>
        </p:nvGraphicFramePr>
        <p:xfrm>
          <a:off x="8415662" y="6096841"/>
          <a:ext cx="1708150" cy="593725"/>
        </p:xfrm>
        <a:graphic>
          <a:graphicData uri="http://schemas.openxmlformats.org/presentationml/2006/ole">
            <mc:AlternateContent xmlns:mc="http://schemas.openxmlformats.org/markup-compatibility/2006">
              <mc:Choice xmlns:v="urn:schemas-microsoft-com:vml" Requires="v">
                <p:oleObj name="Equation" r:id="rId28" imgW="1244520" imgH="431640" progId="Equation.DSMT4">
                  <p:embed/>
                </p:oleObj>
              </mc:Choice>
              <mc:Fallback>
                <p:oleObj name="Equation" r:id="rId28" imgW="1244520" imgH="431640" progId="Equation.DSMT4">
                  <p:embed/>
                  <p:pic>
                    <p:nvPicPr>
                      <p:cNvPr id="14" name="Object 13">
                        <a:extLst>
                          <a:ext uri="{FF2B5EF4-FFF2-40B4-BE49-F238E27FC236}">
                            <a16:creationId xmlns:a16="http://schemas.microsoft.com/office/drawing/2014/main" id="{9A046126-EF13-4275-BC4C-D0D7870D6F6F}"/>
                          </a:ext>
                        </a:extLst>
                      </p:cNvPr>
                      <p:cNvPicPr/>
                      <p:nvPr/>
                    </p:nvPicPr>
                    <p:blipFill>
                      <a:blip r:embed="rId29"/>
                      <a:stretch>
                        <a:fillRect/>
                      </a:stretch>
                    </p:blipFill>
                    <p:spPr>
                      <a:xfrm>
                        <a:off x="8415662" y="6096841"/>
                        <a:ext cx="1708150" cy="593725"/>
                      </a:xfrm>
                      <a:prstGeom prst="rect">
                        <a:avLst/>
                      </a:prstGeom>
                    </p:spPr>
                  </p:pic>
                </p:oleObj>
              </mc:Fallback>
            </mc:AlternateContent>
          </a:graphicData>
        </a:graphic>
      </p:graphicFrame>
    </p:spTree>
    <p:extLst>
      <p:ext uri="{BB962C8B-B14F-4D97-AF65-F5344CB8AC3E}">
        <p14:creationId xmlns:p14="http://schemas.microsoft.com/office/powerpoint/2010/main" val="753231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50756-E9CF-408C-9818-4F61F3D5820F}"/>
              </a:ext>
            </a:extLst>
          </p:cNvPr>
          <p:cNvSpPr txBox="1">
            <a:spLocks/>
          </p:cNvSpPr>
          <p:nvPr/>
        </p:nvSpPr>
        <p:spPr>
          <a:xfrm>
            <a:off x="3432314" y="459239"/>
            <a:ext cx="6556513"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A.6 Electric Fields in Matter</a:t>
            </a:r>
          </a:p>
        </p:txBody>
      </p:sp>
      <p:sp>
        <p:nvSpPr>
          <p:cNvPr id="3" name="TextBox 2">
            <a:extLst>
              <a:ext uri="{FF2B5EF4-FFF2-40B4-BE49-F238E27FC236}">
                <a16:creationId xmlns:a16="http://schemas.microsoft.com/office/drawing/2014/main" id="{FD0F2ACD-344C-4654-A1D4-7CFD29C5A11F}"/>
              </a:ext>
            </a:extLst>
          </p:cNvPr>
          <p:cNvSpPr txBox="1"/>
          <p:nvPr/>
        </p:nvSpPr>
        <p:spPr>
          <a:xfrm>
            <a:off x="1063487" y="1321904"/>
            <a:ext cx="3949799" cy="338554"/>
          </a:xfrm>
          <a:prstGeom prst="rect">
            <a:avLst/>
          </a:prstGeom>
          <a:noFill/>
        </p:spPr>
        <p:txBody>
          <a:bodyPr wrap="none" rtlCol="0">
            <a:spAutoFit/>
          </a:bodyPr>
          <a:lstStyle/>
          <a:p>
            <a:r>
              <a:rPr lang="en-US" sz="1600" dirty="0"/>
              <a:t>So that’s basically it.  Just some definitions,….</a:t>
            </a:r>
          </a:p>
        </p:txBody>
      </p:sp>
      <p:sp>
        <p:nvSpPr>
          <p:cNvPr id="5" name="TextBox 4">
            <a:extLst>
              <a:ext uri="{FF2B5EF4-FFF2-40B4-BE49-F238E27FC236}">
                <a16:creationId xmlns:a16="http://schemas.microsoft.com/office/drawing/2014/main" id="{89F71108-28E7-4CC1-815D-E20D8461EEA1}"/>
              </a:ext>
            </a:extLst>
          </p:cNvPr>
          <p:cNvSpPr txBox="1"/>
          <p:nvPr/>
        </p:nvSpPr>
        <p:spPr>
          <a:xfrm>
            <a:off x="1063487" y="2522634"/>
            <a:ext cx="2437911" cy="338554"/>
          </a:xfrm>
          <a:prstGeom prst="rect">
            <a:avLst/>
          </a:prstGeom>
          <a:noFill/>
        </p:spPr>
        <p:txBody>
          <a:bodyPr wrap="none" rtlCol="0">
            <a:spAutoFit/>
          </a:bodyPr>
          <a:lstStyle/>
          <a:p>
            <a:r>
              <a:rPr lang="en-US" sz="1600" dirty="0"/>
              <a:t>Two definitions are made.  </a:t>
            </a:r>
          </a:p>
        </p:txBody>
      </p:sp>
      <p:graphicFrame>
        <p:nvGraphicFramePr>
          <p:cNvPr id="6" name="Object 5">
            <a:extLst>
              <a:ext uri="{FF2B5EF4-FFF2-40B4-BE49-F238E27FC236}">
                <a16:creationId xmlns:a16="http://schemas.microsoft.com/office/drawing/2014/main" id="{4FC3E0AF-7CBA-41C1-8F3C-6B084D4155F2}"/>
              </a:ext>
            </a:extLst>
          </p:cNvPr>
          <p:cNvGraphicFramePr>
            <a:graphicFrameLocks noChangeAspect="1"/>
          </p:cNvGraphicFramePr>
          <p:nvPr>
            <p:extLst>
              <p:ext uri="{D42A27DB-BD31-4B8C-83A1-F6EECF244321}">
                <p14:modId xmlns:p14="http://schemas.microsoft.com/office/powerpoint/2010/main" val="1343384285"/>
              </p:ext>
            </p:extLst>
          </p:nvPr>
        </p:nvGraphicFramePr>
        <p:xfrm>
          <a:off x="1144587" y="3002913"/>
          <a:ext cx="3424238" cy="625475"/>
        </p:xfrm>
        <a:graphic>
          <a:graphicData uri="http://schemas.openxmlformats.org/presentationml/2006/ole">
            <mc:AlternateContent xmlns:mc="http://schemas.openxmlformats.org/markup-compatibility/2006">
              <mc:Choice xmlns:v="urn:schemas-microsoft-com:vml" Requires="v">
                <p:oleObj name="Equation" r:id="rId2" imgW="2514600" imgH="457200" progId="Equation.DSMT4">
                  <p:embed/>
                </p:oleObj>
              </mc:Choice>
              <mc:Fallback>
                <p:oleObj name="Equation" r:id="rId2" imgW="2514600" imgH="457200" progId="Equation.DSMT4">
                  <p:embed/>
                  <p:pic>
                    <p:nvPicPr>
                      <p:cNvPr id="0" name=""/>
                      <p:cNvPicPr/>
                      <p:nvPr/>
                    </p:nvPicPr>
                    <p:blipFill>
                      <a:blip r:embed="rId3"/>
                      <a:stretch>
                        <a:fillRect/>
                      </a:stretch>
                    </p:blipFill>
                    <p:spPr>
                      <a:xfrm>
                        <a:off x="1144587" y="3002913"/>
                        <a:ext cx="3424238" cy="625475"/>
                      </a:xfrm>
                      <a:prstGeom prst="rect">
                        <a:avLst/>
                      </a:prstGeom>
                      <a:ln>
                        <a:solidFill>
                          <a:srgbClr val="002060"/>
                        </a:solidFill>
                      </a:ln>
                    </p:spPr>
                  </p:pic>
                </p:oleObj>
              </mc:Fallback>
            </mc:AlternateContent>
          </a:graphicData>
        </a:graphic>
      </p:graphicFrame>
      <p:graphicFrame>
        <p:nvGraphicFramePr>
          <p:cNvPr id="9" name="Object 8">
            <a:extLst>
              <a:ext uri="{FF2B5EF4-FFF2-40B4-BE49-F238E27FC236}">
                <a16:creationId xmlns:a16="http://schemas.microsoft.com/office/drawing/2014/main" id="{ED95C33D-12C7-4732-B58C-58E49E0649C4}"/>
              </a:ext>
            </a:extLst>
          </p:cNvPr>
          <p:cNvGraphicFramePr>
            <a:graphicFrameLocks noChangeAspect="1"/>
          </p:cNvGraphicFramePr>
          <p:nvPr>
            <p:extLst>
              <p:ext uri="{D42A27DB-BD31-4B8C-83A1-F6EECF244321}">
                <p14:modId xmlns:p14="http://schemas.microsoft.com/office/powerpoint/2010/main" val="1455886267"/>
              </p:ext>
            </p:extLst>
          </p:nvPr>
        </p:nvGraphicFramePr>
        <p:xfrm>
          <a:off x="1169194" y="4396136"/>
          <a:ext cx="673100" cy="603250"/>
        </p:xfrm>
        <a:graphic>
          <a:graphicData uri="http://schemas.openxmlformats.org/presentationml/2006/ole">
            <mc:AlternateContent xmlns:mc="http://schemas.openxmlformats.org/markup-compatibility/2006">
              <mc:Choice xmlns:v="urn:schemas-microsoft-com:vml" Requires="v">
                <p:oleObj name="Equation" r:id="rId4" imgW="482400" imgH="431640" progId="Equation.DSMT4">
                  <p:embed/>
                </p:oleObj>
              </mc:Choice>
              <mc:Fallback>
                <p:oleObj name="Equation" r:id="rId4" imgW="482400" imgH="431640" progId="Equation.DSMT4">
                  <p:embed/>
                  <p:pic>
                    <p:nvPicPr>
                      <p:cNvPr id="4" name="Object 3">
                        <a:extLst>
                          <a:ext uri="{FF2B5EF4-FFF2-40B4-BE49-F238E27FC236}">
                            <a16:creationId xmlns:a16="http://schemas.microsoft.com/office/drawing/2014/main" id="{DFD3C3B2-C02D-441F-AC94-43F98085484E}"/>
                          </a:ext>
                        </a:extLst>
                      </p:cNvPr>
                      <p:cNvPicPr/>
                      <p:nvPr/>
                    </p:nvPicPr>
                    <p:blipFill>
                      <a:blip r:embed="rId5"/>
                      <a:stretch>
                        <a:fillRect/>
                      </a:stretch>
                    </p:blipFill>
                    <p:spPr>
                      <a:xfrm>
                        <a:off x="1169194" y="4396136"/>
                        <a:ext cx="673100" cy="603250"/>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3C7BD843-BA50-4FC2-97AF-25B62C6A102F}"/>
              </a:ext>
            </a:extLst>
          </p:cNvPr>
          <p:cNvSpPr txBox="1"/>
          <p:nvPr/>
        </p:nvSpPr>
        <p:spPr>
          <a:xfrm>
            <a:off x="1104611" y="5171132"/>
            <a:ext cx="4824975" cy="338554"/>
          </a:xfrm>
          <a:prstGeom prst="rect">
            <a:avLst/>
          </a:prstGeom>
          <a:noFill/>
        </p:spPr>
        <p:txBody>
          <a:bodyPr wrap="none" rtlCol="0">
            <a:spAutoFit/>
          </a:bodyPr>
          <a:lstStyle/>
          <a:p>
            <a:r>
              <a:rPr lang="en-US" sz="1600" dirty="0"/>
              <a:t>We can also go back and get the induced charge density</a:t>
            </a:r>
            <a:endParaRPr lang="en-US" dirty="0"/>
          </a:p>
        </p:txBody>
      </p:sp>
      <p:graphicFrame>
        <p:nvGraphicFramePr>
          <p:cNvPr id="14" name="Object 13">
            <a:extLst>
              <a:ext uri="{FF2B5EF4-FFF2-40B4-BE49-F238E27FC236}">
                <a16:creationId xmlns:a16="http://schemas.microsoft.com/office/drawing/2014/main" id="{63EE0D22-5546-4572-9D2A-4006A65DB519}"/>
              </a:ext>
            </a:extLst>
          </p:cNvPr>
          <p:cNvGraphicFramePr>
            <a:graphicFrameLocks noChangeAspect="1"/>
          </p:cNvGraphicFramePr>
          <p:nvPr>
            <p:extLst>
              <p:ext uri="{D42A27DB-BD31-4B8C-83A1-F6EECF244321}">
                <p14:modId xmlns:p14="http://schemas.microsoft.com/office/powerpoint/2010/main" val="3536728565"/>
              </p:ext>
            </p:extLst>
          </p:nvPr>
        </p:nvGraphicFramePr>
        <p:xfrm>
          <a:off x="1169194" y="5873475"/>
          <a:ext cx="1165225" cy="338138"/>
        </p:xfrm>
        <a:graphic>
          <a:graphicData uri="http://schemas.openxmlformats.org/presentationml/2006/ole">
            <mc:AlternateContent xmlns:mc="http://schemas.openxmlformats.org/markup-compatibility/2006">
              <mc:Choice xmlns:v="urn:schemas-microsoft-com:vml" Requires="v">
                <p:oleObj name="Equation" r:id="rId6" imgW="787320" imgH="228600" progId="Equation.DSMT4">
                  <p:embed/>
                </p:oleObj>
              </mc:Choice>
              <mc:Fallback>
                <p:oleObj name="Equation" r:id="rId6" imgW="787320" imgH="228600" progId="Equation.DSMT4">
                  <p:embed/>
                  <p:pic>
                    <p:nvPicPr>
                      <p:cNvPr id="0" name=""/>
                      <p:cNvPicPr/>
                      <p:nvPr/>
                    </p:nvPicPr>
                    <p:blipFill>
                      <a:blip r:embed="rId7"/>
                      <a:stretch>
                        <a:fillRect/>
                      </a:stretch>
                    </p:blipFill>
                    <p:spPr>
                      <a:xfrm>
                        <a:off x="1169194" y="5873475"/>
                        <a:ext cx="1165225" cy="338138"/>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106C4FAA-3043-4AD5-AC32-767A776E6E77}"/>
              </a:ext>
            </a:extLst>
          </p:cNvPr>
          <p:cNvGraphicFramePr>
            <a:graphicFrameLocks noChangeAspect="1"/>
          </p:cNvGraphicFramePr>
          <p:nvPr>
            <p:extLst>
              <p:ext uri="{D42A27DB-BD31-4B8C-83A1-F6EECF244321}">
                <p14:modId xmlns:p14="http://schemas.microsoft.com/office/powerpoint/2010/main" val="2389045352"/>
              </p:ext>
            </p:extLst>
          </p:nvPr>
        </p:nvGraphicFramePr>
        <p:xfrm>
          <a:off x="2398315" y="5713138"/>
          <a:ext cx="996950" cy="658812"/>
        </p:xfrm>
        <a:graphic>
          <a:graphicData uri="http://schemas.openxmlformats.org/presentationml/2006/ole">
            <mc:AlternateContent xmlns:mc="http://schemas.openxmlformats.org/markup-compatibility/2006">
              <mc:Choice xmlns:v="urn:schemas-microsoft-com:vml" Requires="v">
                <p:oleObj name="Equation" r:id="rId8" imgW="672840" imgH="444240" progId="Equation.DSMT4">
                  <p:embed/>
                </p:oleObj>
              </mc:Choice>
              <mc:Fallback>
                <p:oleObj name="Equation" r:id="rId8" imgW="672840" imgH="444240" progId="Equation.DSMT4">
                  <p:embed/>
                  <p:pic>
                    <p:nvPicPr>
                      <p:cNvPr id="14" name="Object 13">
                        <a:extLst>
                          <a:ext uri="{FF2B5EF4-FFF2-40B4-BE49-F238E27FC236}">
                            <a16:creationId xmlns:a16="http://schemas.microsoft.com/office/drawing/2014/main" id="{63EE0D22-5546-4572-9D2A-4006A65DB519}"/>
                          </a:ext>
                        </a:extLst>
                      </p:cNvPr>
                      <p:cNvPicPr/>
                      <p:nvPr/>
                    </p:nvPicPr>
                    <p:blipFill>
                      <a:blip r:embed="rId9"/>
                      <a:stretch>
                        <a:fillRect/>
                      </a:stretch>
                    </p:blipFill>
                    <p:spPr>
                      <a:xfrm>
                        <a:off x="2398315" y="5713138"/>
                        <a:ext cx="996950" cy="658812"/>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C7C1CFFA-2613-4EF2-8BBA-C473146F77CE}"/>
              </a:ext>
            </a:extLst>
          </p:cNvPr>
          <p:cNvGraphicFramePr>
            <a:graphicFrameLocks noChangeAspect="1"/>
          </p:cNvGraphicFramePr>
          <p:nvPr>
            <p:extLst>
              <p:ext uri="{D42A27DB-BD31-4B8C-83A1-F6EECF244321}">
                <p14:modId xmlns:p14="http://schemas.microsoft.com/office/powerpoint/2010/main" val="3404848606"/>
              </p:ext>
            </p:extLst>
          </p:nvPr>
        </p:nvGraphicFramePr>
        <p:xfrm>
          <a:off x="3474669" y="5875146"/>
          <a:ext cx="1057041" cy="336467"/>
        </p:xfrm>
        <a:graphic>
          <a:graphicData uri="http://schemas.openxmlformats.org/presentationml/2006/ole">
            <mc:AlternateContent xmlns:mc="http://schemas.openxmlformats.org/markup-compatibility/2006">
              <mc:Choice xmlns:v="urn:schemas-microsoft-com:vml" Requires="v">
                <p:oleObj name="Equation" r:id="rId10" imgW="761760" imgH="241200" progId="Equation.DSMT4">
                  <p:embed/>
                </p:oleObj>
              </mc:Choice>
              <mc:Fallback>
                <p:oleObj name="Equation" r:id="rId10" imgW="761760" imgH="241200" progId="Equation.DSMT4">
                  <p:embed/>
                  <p:pic>
                    <p:nvPicPr>
                      <p:cNvPr id="15" name="Object 14">
                        <a:extLst>
                          <a:ext uri="{FF2B5EF4-FFF2-40B4-BE49-F238E27FC236}">
                            <a16:creationId xmlns:a16="http://schemas.microsoft.com/office/drawing/2014/main" id="{106C4FAA-3043-4AD5-AC32-767A776E6E77}"/>
                          </a:ext>
                        </a:extLst>
                      </p:cNvPr>
                      <p:cNvPicPr/>
                      <p:nvPr/>
                    </p:nvPicPr>
                    <p:blipFill>
                      <a:blip r:embed="rId11"/>
                      <a:stretch>
                        <a:fillRect/>
                      </a:stretch>
                    </p:blipFill>
                    <p:spPr>
                      <a:xfrm>
                        <a:off x="3474669" y="5875146"/>
                        <a:ext cx="1057041" cy="336467"/>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E855B912-BD94-408D-9396-F60BCE381D73}"/>
              </a:ext>
            </a:extLst>
          </p:cNvPr>
          <p:cNvGraphicFramePr>
            <a:graphicFrameLocks noChangeAspect="1"/>
          </p:cNvGraphicFramePr>
          <p:nvPr>
            <p:extLst>
              <p:ext uri="{D42A27DB-BD31-4B8C-83A1-F6EECF244321}">
                <p14:modId xmlns:p14="http://schemas.microsoft.com/office/powerpoint/2010/main" val="2603797799"/>
              </p:ext>
            </p:extLst>
          </p:nvPr>
        </p:nvGraphicFramePr>
        <p:xfrm>
          <a:off x="4538663" y="5857414"/>
          <a:ext cx="779462" cy="336550"/>
        </p:xfrm>
        <a:graphic>
          <a:graphicData uri="http://schemas.openxmlformats.org/presentationml/2006/ole">
            <mc:AlternateContent xmlns:mc="http://schemas.openxmlformats.org/markup-compatibility/2006">
              <mc:Choice xmlns:v="urn:schemas-microsoft-com:vml" Requires="v">
                <p:oleObj name="Equation" r:id="rId12" imgW="533160" imgH="228600" progId="Equation.DSMT4">
                  <p:embed/>
                </p:oleObj>
              </mc:Choice>
              <mc:Fallback>
                <p:oleObj name="Equation" r:id="rId12" imgW="533160" imgH="228600" progId="Equation.DSMT4">
                  <p:embed/>
                  <p:pic>
                    <p:nvPicPr>
                      <p:cNvPr id="16" name="Object 15">
                        <a:extLst>
                          <a:ext uri="{FF2B5EF4-FFF2-40B4-BE49-F238E27FC236}">
                            <a16:creationId xmlns:a16="http://schemas.microsoft.com/office/drawing/2014/main" id="{C7C1CFFA-2613-4EF2-8BBA-C473146F77CE}"/>
                          </a:ext>
                        </a:extLst>
                      </p:cNvPr>
                      <p:cNvPicPr/>
                      <p:nvPr/>
                    </p:nvPicPr>
                    <p:blipFill>
                      <a:blip r:embed="rId13"/>
                      <a:stretch>
                        <a:fillRect/>
                      </a:stretch>
                    </p:blipFill>
                    <p:spPr>
                      <a:xfrm>
                        <a:off x="4538663" y="5857414"/>
                        <a:ext cx="779462" cy="336550"/>
                      </a:xfrm>
                      <a:prstGeom prst="rect">
                        <a:avLst/>
                      </a:prstGeom>
                    </p:spPr>
                  </p:pic>
                </p:oleObj>
              </mc:Fallback>
            </mc:AlternateContent>
          </a:graphicData>
        </a:graphic>
      </p:graphicFrame>
      <p:cxnSp>
        <p:nvCxnSpPr>
          <p:cNvPr id="19" name="Straight Arrow Connector 18">
            <a:extLst>
              <a:ext uri="{FF2B5EF4-FFF2-40B4-BE49-F238E27FC236}">
                <a16:creationId xmlns:a16="http://schemas.microsoft.com/office/drawing/2014/main" id="{03A537DD-C4FE-408A-9B0B-D5EBC02126AC}"/>
              </a:ext>
            </a:extLst>
          </p:cNvPr>
          <p:cNvCxnSpPr/>
          <p:nvPr/>
        </p:nvCxnSpPr>
        <p:spPr>
          <a:xfrm>
            <a:off x="5381565" y="6027713"/>
            <a:ext cx="58640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20" name="Object 19">
            <a:extLst>
              <a:ext uri="{FF2B5EF4-FFF2-40B4-BE49-F238E27FC236}">
                <a16:creationId xmlns:a16="http://schemas.microsoft.com/office/drawing/2014/main" id="{5EA6CA21-74A3-4230-B38D-2702A39D3034}"/>
              </a:ext>
            </a:extLst>
          </p:cNvPr>
          <p:cNvGraphicFramePr>
            <a:graphicFrameLocks noChangeAspect="1"/>
          </p:cNvGraphicFramePr>
          <p:nvPr>
            <p:extLst>
              <p:ext uri="{D42A27DB-BD31-4B8C-83A1-F6EECF244321}">
                <p14:modId xmlns:p14="http://schemas.microsoft.com/office/powerpoint/2010/main" val="688821850"/>
              </p:ext>
            </p:extLst>
          </p:nvPr>
        </p:nvGraphicFramePr>
        <p:xfrm>
          <a:off x="6162675" y="5865352"/>
          <a:ext cx="1347788" cy="319087"/>
        </p:xfrm>
        <a:graphic>
          <a:graphicData uri="http://schemas.openxmlformats.org/presentationml/2006/ole">
            <mc:AlternateContent xmlns:mc="http://schemas.openxmlformats.org/markup-compatibility/2006">
              <mc:Choice xmlns:v="urn:schemas-microsoft-com:vml" Requires="v">
                <p:oleObj name="Equation" r:id="rId14" imgW="965160" imgH="228600" progId="Equation.DSMT4">
                  <p:embed/>
                </p:oleObj>
              </mc:Choice>
              <mc:Fallback>
                <p:oleObj name="Equation" r:id="rId14" imgW="965160" imgH="228600" progId="Equation.DSMT4">
                  <p:embed/>
                  <p:pic>
                    <p:nvPicPr>
                      <p:cNvPr id="9" name="Object 8">
                        <a:extLst>
                          <a:ext uri="{FF2B5EF4-FFF2-40B4-BE49-F238E27FC236}">
                            <a16:creationId xmlns:a16="http://schemas.microsoft.com/office/drawing/2014/main" id="{ED95C33D-12C7-4732-B58C-58E49E0649C4}"/>
                          </a:ext>
                        </a:extLst>
                      </p:cNvPr>
                      <p:cNvPicPr/>
                      <p:nvPr/>
                    </p:nvPicPr>
                    <p:blipFill>
                      <a:blip r:embed="rId15"/>
                      <a:stretch>
                        <a:fillRect/>
                      </a:stretch>
                    </p:blipFill>
                    <p:spPr>
                      <a:xfrm>
                        <a:off x="6162675" y="5865352"/>
                        <a:ext cx="1347788" cy="319087"/>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9FBA7145-922F-47CC-B66B-0FC1D84440F9}"/>
              </a:ext>
            </a:extLst>
          </p:cNvPr>
          <p:cNvSpPr txBox="1"/>
          <p:nvPr/>
        </p:nvSpPr>
        <p:spPr>
          <a:xfrm>
            <a:off x="5381565" y="2861188"/>
            <a:ext cx="5315045" cy="830997"/>
          </a:xfrm>
          <a:prstGeom prst="rect">
            <a:avLst/>
          </a:prstGeom>
          <a:noFill/>
        </p:spPr>
        <p:txBody>
          <a:bodyPr wrap="none" rtlCol="0">
            <a:spAutoFit/>
          </a:bodyPr>
          <a:lstStyle/>
          <a:p>
            <a:r>
              <a:rPr lang="en-US" sz="1600" dirty="0"/>
              <a:t>The susceptibility basically measures how easy it is, for the </a:t>
            </a:r>
          </a:p>
          <a:p>
            <a:r>
              <a:rPr lang="en-US" sz="1600" dirty="0"/>
              <a:t>ambient field, E, to pull the nucleus and electron cloud apart, </a:t>
            </a:r>
          </a:p>
          <a:p>
            <a:r>
              <a:rPr lang="en-US" sz="1600" dirty="0"/>
              <a:t>i.e., how </a:t>
            </a:r>
            <a:r>
              <a:rPr lang="en-US" sz="1600" i="1" dirty="0"/>
              <a:t>susceptible</a:t>
            </a:r>
            <a:r>
              <a:rPr lang="en-US" sz="1600" dirty="0"/>
              <a:t> they are to being pulled </a:t>
            </a:r>
            <a:r>
              <a:rPr lang="en-US" sz="1600"/>
              <a:t>apart.</a:t>
            </a:r>
            <a:endParaRPr lang="en-US" sz="1600" dirty="0"/>
          </a:p>
        </p:txBody>
      </p:sp>
      <p:cxnSp>
        <p:nvCxnSpPr>
          <p:cNvPr id="11" name="Connector: Curved 10">
            <a:extLst>
              <a:ext uri="{FF2B5EF4-FFF2-40B4-BE49-F238E27FC236}">
                <a16:creationId xmlns:a16="http://schemas.microsoft.com/office/drawing/2014/main" id="{623BDF35-35D0-48FB-BE93-588F8C87DF30}"/>
              </a:ext>
            </a:extLst>
          </p:cNvPr>
          <p:cNvCxnSpPr/>
          <p:nvPr/>
        </p:nvCxnSpPr>
        <p:spPr>
          <a:xfrm flipV="1">
            <a:off x="4749899" y="2961926"/>
            <a:ext cx="526774" cy="225918"/>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107C7DD6-BE5E-4545-9A46-1B2CAD8D02C1}"/>
              </a:ext>
            </a:extLst>
          </p:cNvPr>
          <p:cNvSpPr txBox="1"/>
          <p:nvPr/>
        </p:nvSpPr>
        <p:spPr>
          <a:xfrm>
            <a:off x="1088910" y="3916019"/>
            <a:ext cx="3621889" cy="338554"/>
          </a:xfrm>
          <a:prstGeom prst="rect">
            <a:avLst/>
          </a:prstGeom>
          <a:noFill/>
        </p:spPr>
        <p:txBody>
          <a:bodyPr wrap="none" rtlCol="0">
            <a:spAutoFit/>
          </a:bodyPr>
          <a:lstStyle/>
          <a:p>
            <a:r>
              <a:rPr lang="en-US" sz="1600" dirty="0"/>
              <a:t>And so we can write the ambient field as:</a:t>
            </a:r>
          </a:p>
        </p:txBody>
      </p:sp>
      <p:graphicFrame>
        <p:nvGraphicFramePr>
          <p:cNvPr id="22" name="Object 21">
            <a:extLst>
              <a:ext uri="{FF2B5EF4-FFF2-40B4-BE49-F238E27FC236}">
                <a16:creationId xmlns:a16="http://schemas.microsoft.com/office/drawing/2014/main" id="{73A104E4-71D8-4A0E-BA67-77D74963FACB}"/>
              </a:ext>
            </a:extLst>
          </p:cNvPr>
          <p:cNvGraphicFramePr>
            <a:graphicFrameLocks noChangeAspect="1"/>
          </p:cNvGraphicFramePr>
          <p:nvPr>
            <p:extLst>
              <p:ext uri="{D42A27DB-BD31-4B8C-83A1-F6EECF244321}">
                <p14:modId xmlns:p14="http://schemas.microsoft.com/office/powerpoint/2010/main" val="2341898949"/>
              </p:ext>
            </p:extLst>
          </p:nvPr>
        </p:nvGraphicFramePr>
        <p:xfrm>
          <a:off x="1144587" y="1781912"/>
          <a:ext cx="1797395" cy="624745"/>
        </p:xfrm>
        <a:graphic>
          <a:graphicData uri="http://schemas.openxmlformats.org/presentationml/2006/ole">
            <mc:AlternateContent xmlns:mc="http://schemas.openxmlformats.org/markup-compatibility/2006">
              <mc:Choice xmlns:v="urn:schemas-microsoft-com:vml" Requires="v">
                <p:oleObj name="Equation" r:id="rId16" imgW="1244520" imgH="431640" progId="Equation.DSMT4">
                  <p:embed/>
                </p:oleObj>
              </mc:Choice>
              <mc:Fallback>
                <p:oleObj name="Equation" r:id="rId16" imgW="1244520" imgH="431640" progId="Equation.DSMT4">
                  <p:embed/>
                  <p:pic>
                    <p:nvPicPr>
                      <p:cNvPr id="32" name="Object 31">
                        <a:extLst>
                          <a:ext uri="{FF2B5EF4-FFF2-40B4-BE49-F238E27FC236}">
                            <a16:creationId xmlns:a16="http://schemas.microsoft.com/office/drawing/2014/main" id="{2A3489E1-DEA1-4D6B-916F-DE5B2893F103}"/>
                          </a:ext>
                        </a:extLst>
                      </p:cNvPr>
                      <p:cNvPicPr/>
                      <p:nvPr/>
                    </p:nvPicPr>
                    <p:blipFill>
                      <a:blip r:embed="rId17"/>
                      <a:stretch>
                        <a:fillRect/>
                      </a:stretch>
                    </p:blipFill>
                    <p:spPr>
                      <a:xfrm>
                        <a:off x="1144587" y="1781912"/>
                        <a:ext cx="1797395" cy="624745"/>
                      </a:xfrm>
                      <a:prstGeom prst="rect">
                        <a:avLst/>
                      </a:prstGeom>
                    </p:spPr>
                  </p:pic>
                </p:oleObj>
              </mc:Fallback>
            </mc:AlternateContent>
          </a:graphicData>
        </a:graphic>
      </p:graphicFrame>
    </p:spTree>
    <p:extLst>
      <p:ext uri="{BB962C8B-B14F-4D97-AF65-F5344CB8AC3E}">
        <p14:creationId xmlns:p14="http://schemas.microsoft.com/office/powerpoint/2010/main" val="1806966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p:bldP spid="7"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091728-A301-4601-9212-1A97B7C3E197}"/>
              </a:ext>
            </a:extLst>
          </p:cNvPr>
          <p:cNvSpPr txBox="1">
            <a:spLocks/>
          </p:cNvSpPr>
          <p:nvPr/>
        </p:nvSpPr>
        <p:spPr>
          <a:xfrm>
            <a:off x="3432314" y="255951"/>
            <a:ext cx="6556513"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A.6 Electric Fields in Matter</a:t>
            </a:r>
          </a:p>
        </p:txBody>
      </p:sp>
      <p:sp>
        <p:nvSpPr>
          <p:cNvPr id="3" name="TextBox 2">
            <a:extLst>
              <a:ext uri="{FF2B5EF4-FFF2-40B4-BE49-F238E27FC236}">
                <a16:creationId xmlns:a16="http://schemas.microsoft.com/office/drawing/2014/main" id="{D431BA17-1C15-4187-8416-CF563BEDFE7D}"/>
              </a:ext>
            </a:extLst>
          </p:cNvPr>
          <p:cNvSpPr txBox="1"/>
          <p:nvPr/>
        </p:nvSpPr>
        <p:spPr>
          <a:xfrm>
            <a:off x="1094309" y="985987"/>
            <a:ext cx="10864193" cy="1323439"/>
          </a:xfrm>
          <a:prstGeom prst="rect">
            <a:avLst/>
          </a:prstGeom>
          <a:noFill/>
        </p:spPr>
        <p:txBody>
          <a:bodyPr wrap="none" rtlCol="0">
            <a:spAutoFit/>
          </a:bodyPr>
          <a:lstStyle/>
          <a:p>
            <a:r>
              <a:rPr lang="en-US" sz="1600" dirty="0"/>
              <a:t>And one more thing.  The energy stored inside our material takes two forms: one is electric potential energy due to the </a:t>
            </a:r>
          </a:p>
          <a:p>
            <a:r>
              <a:rPr lang="en-US" sz="1600" dirty="0"/>
              <a:t>electric field </a:t>
            </a:r>
            <a:r>
              <a:rPr lang="en-US" sz="1600" b="1" dirty="0"/>
              <a:t>E</a:t>
            </a:r>
            <a:r>
              <a:rPr lang="en-US" sz="1600" dirty="0"/>
              <a:t> = </a:t>
            </a:r>
            <a:r>
              <a:rPr lang="en-US" sz="1600" b="1" dirty="0"/>
              <a:t>E</a:t>
            </a:r>
            <a:r>
              <a:rPr lang="en-US" sz="1600" baseline="-25000" dirty="0"/>
              <a:t>0</a:t>
            </a:r>
            <a:r>
              <a:rPr lang="en-US" sz="1600" dirty="0"/>
              <a:t> + </a:t>
            </a:r>
            <a:r>
              <a:rPr lang="en-US" sz="1600" b="1" dirty="0" err="1"/>
              <a:t>E</a:t>
            </a:r>
            <a:r>
              <a:rPr lang="en-US" sz="1600" baseline="-25000" dirty="0" err="1"/>
              <a:t>induced</a:t>
            </a:r>
            <a:r>
              <a:rPr lang="en-US" sz="1600" dirty="0"/>
              <a:t>, residing within the material.  The other is </a:t>
            </a:r>
            <a:r>
              <a:rPr lang="en-US" sz="1600" i="1" dirty="0"/>
              <a:t>elastic</a:t>
            </a:r>
            <a:r>
              <a:rPr lang="en-US" sz="1600" dirty="0"/>
              <a:t> potential energy that’s stored within the atoms </a:t>
            </a:r>
          </a:p>
          <a:p>
            <a:r>
              <a:rPr lang="en-US" sz="1600" dirty="0"/>
              <a:t>themselves by virtue of their stretching apart in the electric field (technically this is also a form of electric potential energy </a:t>
            </a:r>
          </a:p>
          <a:p>
            <a:r>
              <a:rPr lang="en-US" sz="1600" dirty="0"/>
              <a:t>but never mind).  When we discuss capacitors, as part of the circuits stuff, we’ll want to know what this total potential energy is.  </a:t>
            </a:r>
          </a:p>
          <a:p>
            <a:r>
              <a:rPr lang="en-US" sz="1600" dirty="0"/>
              <a:t>We’ll examine the potential energy </a:t>
            </a:r>
            <a:r>
              <a:rPr lang="en-US" sz="1600" i="1" dirty="0"/>
              <a:t>density</a:t>
            </a:r>
            <a:r>
              <a:rPr lang="en-US" sz="1600" dirty="0"/>
              <a:t>, first.</a:t>
            </a:r>
          </a:p>
        </p:txBody>
      </p:sp>
      <p:graphicFrame>
        <p:nvGraphicFramePr>
          <p:cNvPr id="4" name="Object 3">
            <a:extLst>
              <a:ext uri="{FF2B5EF4-FFF2-40B4-BE49-F238E27FC236}">
                <a16:creationId xmlns:a16="http://schemas.microsoft.com/office/drawing/2014/main" id="{DE4B8DB6-E039-4E41-9744-511B5C849134}"/>
              </a:ext>
            </a:extLst>
          </p:cNvPr>
          <p:cNvGraphicFramePr>
            <a:graphicFrameLocks noChangeAspect="1"/>
          </p:cNvGraphicFramePr>
          <p:nvPr>
            <p:extLst>
              <p:ext uri="{D42A27DB-BD31-4B8C-83A1-F6EECF244321}">
                <p14:modId xmlns:p14="http://schemas.microsoft.com/office/powerpoint/2010/main" val="1328632701"/>
              </p:ext>
            </p:extLst>
          </p:nvPr>
        </p:nvGraphicFramePr>
        <p:xfrm>
          <a:off x="985043" y="2431336"/>
          <a:ext cx="1960563" cy="350837"/>
        </p:xfrm>
        <a:graphic>
          <a:graphicData uri="http://schemas.openxmlformats.org/presentationml/2006/ole">
            <mc:AlternateContent xmlns:mc="http://schemas.openxmlformats.org/markup-compatibility/2006">
              <mc:Choice xmlns:v="urn:schemas-microsoft-com:vml" Requires="v">
                <p:oleObj name="Equation" r:id="rId2" imgW="1346040" imgH="241200" progId="Equation.DSMT4">
                  <p:embed/>
                </p:oleObj>
              </mc:Choice>
              <mc:Fallback>
                <p:oleObj name="Equation" r:id="rId2" imgW="1346040" imgH="241200" progId="Equation.DSMT4">
                  <p:embed/>
                  <p:pic>
                    <p:nvPicPr>
                      <p:cNvPr id="7" name="Object 6">
                        <a:extLst>
                          <a:ext uri="{FF2B5EF4-FFF2-40B4-BE49-F238E27FC236}">
                            <a16:creationId xmlns:a16="http://schemas.microsoft.com/office/drawing/2014/main" id="{AA8747FC-FEB5-4B3F-AC3A-C34A9E36D836}"/>
                          </a:ext>
                        </a:extLst>
                      </p:cNvPr>
                      <p:cNvPicPr/>
                      <p:nvPr/>
                    </p:nvPicPr>
                    <p:blipFill>
                      <a:blip r:embed="rId3"/>
                      <a:stretch>
                        <a:fillRect/>
                      </a:stretch>
                    </p:blipFill>
                    <p:spPr>
                      <a:xfrm>
                        <a:off x="985043" y="2431336"/>
                        <a:ext cx="1960563" cy="350837"/>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DD70FB4A-4626-4CBA-B6B8-3DE92A9C0AD2}"/>
              </a:ext>
            </a:extLst>
          </p:cNvPr>
          <p:cNvGraphicFramePr>
            <a:graphicFrameLocks noChangeAspect="1"/>
          </p:cNvGraphicFramePr>
          <p:nvPr>
            <p:extLst>
              <p:ext uri="{D42A27DB-BD31-4B8C-83A1-F6EECF244321}">
                <p14:modId xmlns:p14="http://schemas.microsoft.com/office/powerpoint/2010/main" val="3016891933"/>
              </p:ext>
            </p:extLst>
          </p:nvPr>
        </p:nvGraphicFramePr>
        <p:xfrm>
          <a:off x="1051764" y="2800991"/>
          <a:ext cx="5143500" cy="573087"/>
        </p:xfrm>
        <a:graphic>
          <a:graphicData uri="http://schemas.openxmlformats.org/presentationml/2006/ole">
            <mc:AlternateContent xmlns:mc="http://schemas.openxmlformats.org/markup-compatibility/2006">
              <mc:Choice xmlns:v="urn:schemas-microsoft-com:vml" Requires="v">
                <p:oleObj name="Equation" r:id="rId4" imgW="3530520" imgH="393480" progId="Equation.DSMT4">
                  <p:embed/>
                </p:oleObj>
              </mc:Choice>
              <mc:Fallback>
                <p:oleObj name="Equation" r:id="rId4" imgW="3530520" imgH="393480" progId="Equation.DSMT4">
                  <p:embed/>
                  <p:pic>
                    <p:nvPicPr>
                      <p:cNvPr id="4" name="Object 3">
                        <a:extLst>
                          <a:ext uri="{FF2B5EF4-FFF2-40B4-BE49-F238E27FC236}">
                            <a16:creationId xmlns:a16="http://schemas.microsoft.com/office/drawing/2014/main" id="{DE4B8DB6-E039-4E41-9744-511B5C849134}"/>
                          </a:ext>
                        </a:extLst>
                      </p:cNvPr>
                      <p:cNvPicPr/>
                      <p:nvPr/>
                    </p:nvPicPr>
                    <p:blipFill>
                      <a:blip r:embed="rId5"/>
                      <a:stretch>
                        <a:fillRect/>
                      </a:stretch>
                    </p:blipFill>
                    <p:spPr>
                      <a:xfrm>
                        <a:off x="1051764" y="2800991"/>
                        <a:ext cx="5143500" cy="573087"/>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B628E706-9018-4CE5-A6E8-A59C41F30F2C}"/>
              </a:ext>
            </a:extLst>
          </p:cNvPr>
          <p:cNvGraphicFramePr>
            <a:graphicFrameLocks noChangeAspect="1"/>
          </p:cNvGraphicFramePr>
          <p:nvPr>
            <p:extLst>
              <p:ext uri="{D42A27DB-BD31-4B8C-83A1-F6EECF244321}">
                <p14:modId xmlns:p14="http://schemas.microsoft.com/office/powerpoint/2010/main" val="1718878276"/>
              </p:ext>
            </p:extLst>
          </p:nvPr>
        </p:nvGraphicFramePr>
        <p:xfrm>
          <a:off x="1049138" y="3374078"/>
          <a:ext cx="2368550" cy="573087"/>
        </p:xfrm>
        <a:graphic>
          <a:graphicData uri="http://schemas.openxmlformats.org/presentationml/2006/ole">
            <mc:AlternateContent xmlns:mc="http://schemas.openxmlformats.org/markup-compatibility/2006">
              <mc:Choice xmlns:v="urn:schemas-microsoft-com:vml" Requires="v">
                <p:oleObj name="Equation" r:id="rId6" imgW="1625400" imgH="393480" progId="Equation.DSMT4">
                  <p:embed/>
                </p:oleObj>
              </mc:Choice>
              <mc:Fallback>
                <p:oleObj name="Equation" r:id="rId6" imgW="1625400" imgH="393480" progId="Equation.DSMT4">
                  <p:embed/>
                  <p:pic>
                    <p:nvPicPr>
                      <p:cNvPr id="4" name="Object 3">
                        <a:extLst>
                          <a:ext uri="{FF2B5EF4-FFF2-40B4-BE49-F238E27FC236}">
                            <a16:creationId xmlns:a16="http://schemas.microsoft.com/office/drawing/2014/main" id="{DE4B8DB6-E039-4E41-9744-511B5C849134}"/>
                          </a:ext>
                        </a:extLst>
                      </p:cNvPr>
                      <p:cNvPicPr/>
                      <p:nvPr/>
                    </p:nvPicPr>
                    <p:blipFill>
                      <a:blip r:embed="rId7"/>
                      <a:stretch>
                        <a:fillRect/>
                      </a:stretch>
                    </p:blipFill>
                    <p:spPr>
                      <a:xfrm>
                        <a:off x="1049138" y="3374078"/>
                        <a:ext cx="2368550" cy="573087"/>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2DF62F3A-3611-44C0-9713-89CE6F22BD7D}"/>
              </a:ext>
            </a:extLst>
          </p:cNvPr>
          <p:cNvGraphicFramePr>
            <a:graphicFrameLocks noChangeAspect="1"/>
          </p:cNvGraphicFramePr>
          <p:nvPr>
            <p:extLst>
              <p:ext uri="{D42A27DB-BD31-4B8C-83A1-F6EECF244321}">
                <p14:modId xmlns:p14="http://schemas.microsoft.com/office/powerpoint/2010/main" val="4099455326"/>
              </p:ext>
            </p:extLst>
          </p:nvPr>
        </p:nvGraphicFramePr>
        <p:xfrm>
          <a:off x="1086272" y="3797708"/>
          <a:ext cx="6419850" cy="906463"/>
        </p:xfrm>
        <a:graphic>
          <a:graphicData uri="http://schemas.openxmlformats.org/presentationml/2006/ole">
            <mc:AlternateContent xmlns:mc="http://schemas.openxmlformats.org/markup-compatibility/2006">
              <mc:Choice xmlns:v="urn:schemas-microsoft-com:vml" Requires="v">
                <p:oleObj name="Equation" r:id="rId8" imgW="4406760" imgH="622080" progId="Equation.DSMT4">
                  <p:embed/>
                </p:oleObj>
              </mc:Choice>
              <mc:Fallback>
                <p:oleObj name="Equation" r:id="rId8" imgW="4406760" imgH="622080" progId="Equation.DSMT4">
                  <p:embed/>
                  <p:pic>
                    <p:nvPicPr>
                      <p:cNvPr id="4" name="Object 3">
                        <a:extLst>
                          <a:ext uri="{FF2B5EF4-FFF2-40B4-BE49-F238E27FC236}">
                            <a16:creationId xmlns:a16="http://schemas.microsoft.com/office/drawing/2014/main" id="{DE4B8DB6-E039-4E41-9744-511B5C849134}"/>
                          </a:ext>
                        </a:extLst>
                      </p:cNvPr>
                      <p:cNvPicPr/>
                      <p:nvPr/>
                    </p:nvPicPr>
                    <p:blipFill>
                      <a:blip r:embed="rId9"/>
                      <a:stretch>
                        <a:fillRect/>
                      </a:stretch>
                    </p:blipFill>
                    <p:spPr>
                      <a:xfrm>
                        <a:off x="1086272" y="3797708"/>
                        <a:ext cx="6419850" cy="906463"/>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695164FD-6410-44FE-9F69-9DA1BA232E1E}"/>
              </a:ext>
            </a:extLst>
          </p:cNvPr>
          <p:cNvGraphicFramePr>
            <a:graphicFrameLocks noChangeAspect="1"/>
          </p:cNvGraphicFramePr>
          <p:nvPr>
            <p:extLst>
              <p:ext uri="{D42A27DB-BD31-4B8C-83A1-F6EECF244321}">
                <p14:modId xmlns:p14="http://schemas.microsoft.com/office/powerpoint/2010/main" val="2316038697"/>
              </p:ext>
            </p:extLst>
          </p:nvPr>
        </p:nvGraphicFramePr>
        <p:xfrm>
          <a:off x="1049138" y="4704171"/>
          <a:ext cx="4181475" cy="738187"/>
        </p:xfrm>
        <a:graphic>
          <a:graphicData uri="http://schemas.openxmlformats.org/presentationml/2006/ole">
            <mc:AlternateContent xmlns:mc="http://schemas.openxmlformats.org/markup-compatibility/2006">
              <mc:Choice xmlns:v="urn:schemas-microsoft-com:vml" Requires="v">
                <p:oleObj name="Equation" r:id="rId10" imgW="2869920" imgH="507960" progId="Equation.DSMT4">
                  <p:embed/>
                </p:oleObj>
              </mc:Choice>
              <mc:Fallback>
                <p:oleObj name="Equation" r:id="rId10" imgW="2869920" imgH="507960" progId="Equation.DSMT4">
                  <p:embed/>
                  <p:pic>
                    <p:nvPicPr>
                      <p:cNvPr id="4" name="Object 3">
                        <a:extLst>
                          <a:ext uri="{FF2B5EF4-FFF2-40B4-BE49-F238E27FC236}">
                            <a16:creationId xmlns:a16="http://schemas.microsoft.com/office/drawing/2014/main" id="{DE4B8DB6-E039-4E41-9744-511B5C849134}"/>
                          </a:ext>
                        </a:extLst>
                      </p:cNvPr>
                      <p:cNvPicPr/>
                      <p:nvPr/>
                    </p:nvPicPr>
                    <p:blipFill>
                      <a:blip r:embed="rId11"/>
                      <a:stretch>
                        <a:fillRect/>
                      </a:stretch>
                    </p:blipFill>
                    <p:spPr>
                      <a:xfrm>
                        <a:off x="1049138" y="4704171"/>
                        <a:ext cx="4181475" cy="738187"/>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24CDA525-BFB5-4EE4-8342-FAB80F2853DC}"/>
              </a:ext>
            </a:extLst>
          </p:cNvPr>
          <p:cNvGraphicFramePr>
            <a:graphicFrameLocks noChangeAspect="1"/>
          </p:cNvGraphicFramePr>
          <p:nvPr>
            <p:extLst>
              <p:ext uri="{D42A27DB-BD31-4B8C-83A1-F6EECF244321}">
                <p14:modId xmlns:p14="http://schemas.microsoft.com/office/powerpoint/2010/main" val="2697960145"/>
              </p:ext>
            </p:extLst>
          </p:nvPr>
        </p:nvGraphicFramePr>
        <p:xfrm>
          <a:off x="1049138" y="6104317"/>
          <a:ext cx="4440238" cy="573088"/>
        </p:xfrm>
        <a:graphic>
          <a:graphicData uri="http://schemas.openxmlformats.org/presentationml/2006/ole">
            <mc:AlternateContent xmlns:mc="http://schemas.openxmlformats.org/markup-compatibility/2006">
              <mc:Choice xmlns:v="urn:schemas-microsoft-com:vml" Requires="v">
                <p:oleObj name="Equation" r:id="rId12" imgW="3047760" imgH="393480" progId="Equation.DSMT4">
                  <p:embed/>
                </p:oleObj>
              </mc:Choice>
              <mc:Fallback>
                <p:oleObj name="Equation" r:id="rId12" imgW="3047760" imgH="393480" progId="Equation.DSMT4">
                  <p:embed/>
                  <p:pic>
                    <p:nvPicPr>
                      <p:cNvPr id="4" name="Object 3">
                        <a:extLst>
                          <a:ext uri="{FF2B5EF4-FFF2-40B4-BE49-F238E27FC236}">
                            <a16:creationId xmlns:a16="http://schemas.microsoft.com/office/drawing/2014/main" id="{DE4B8DB6-E039-4E41-9744-511B5C849134}"/>
                          </a:ext>
                        </a:extLst>
                      </p:cNvPr>
                      <p:cNvPicPr/>
                      <p:nvPr/>
                    </p:nvPicPr>
                    <p:blipFill>
                      <a:blip r:embed="rId13"/>
                      <a:stretch>
                        <a:fillRect/>
                      </a:stretch>
                    </p:blipFill>
                    <p:spPr>
                      <a:xfrm>
                        <a:off x="1049138" y="6104317"/>
                        <a:ext cx="4440238" cy="573088"/>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DB86D01A-9018-4237-ACFB-E4CD357A931D}"/>
              </a:ext>
            </a:extLst>
          </p:cNvPr>
          <p:cNvGraphicFramePr>
            <a:graphicFrameLocks noChangeAspect="1"/>
          </p:cNvGraphicFramePr>
          <p:nvPr>
            <p:extLst>
              <p:ext uri="{D42A27DB-BD31-4B8C-83A1-F6EECF244321}">
                <p14:modId xmlns:p14="http://schemas.microsoft.com/office/powerpoint/2010/main" val="2056683513"/>
              </p:ext>
            </p:extLst>
          </p:nvPr>
        </p:nvGraphicFramePr>
        <p:xfrm>
          <a:off x="8741817" y="2700455"/>
          <a:ext cx="1795463" cy="573088"/>
        </p:xfrm>
        <a:graphic>
          <a:graphicData uri="http://schemas.openxmlformats.org/presentationml/2006/ole">
            <mc:AlternateContent xmlns:mc="http://schemas.openxmlformats.org/markup-compatibility/2006">
              <mc:Choice xmlns:v="urn:schemas-microsoft-com:vml" Requires="v">
                <p:oleObj name="Equation" r:id="rId14" imgW="1231560" imgH="393480" progId="Equation.DSMT4">
                  <p:embed/>
                </p:oleObj>
              </mc:Choice>
              <mc:Fallback>
                <p:oleObj name="Equation" r:id="rId14" imgW="1231560" imgH="393480" progId="Equation.DSMT4">
                  <p:embed/>
                  <p:pic>
                    <p:nvPicPr>
                      <p:cNvPr id="4" name="Object 3">
                        <a:extLst>
                          <a:ext uri="{FF2B5EF4-FFF2-40B4-BE49-F238E27FC236}">
                            <a16:creationId xmlns:a16="http://schemas.microsoft.com/office/drawing/2014/main" id="{DE4B8DB6-E039-4E41-9744-511B5C849134}"/>
                          </a:ext>
                        </a:extLst>
                      </p:cNvPr>
                      <p:cNvPicPr/>
                      <p:nvPr/>
                    </p:nvPicPr>
                    <p:blipFill>
                      <a:blip r:embed="rId15"/>
                      <a:stretch>
                        <a:fillRect/>
                      </a:stretch>
                    </p:blipFill>
                    <p:spPr>
                      <a:xfrm>
                        <a:off x="8741817" y="2700455"/>
                        <a:ext cx="1795463" cy="573088"/>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F49873E1-95BF-43A9-AA8A-502E0F1E249B}"/>
              </a:ext>
            </a:extLst>
          </p:cNvPr>
          <p:cNvGraphicFramePr>
            <a:graphicFrameLocks noChangeAspect="1"/>
          </p:cNvGraphicFramePr>
          <p:nvPr>
            <p:extLst>
              <p:ext uri="{D42A27DB-BD31-4B8C-83A1-F6EECF244321}">
                <p14:modId xmlns:p14="http://schemas.microsoft.com/office/powerpoint/2010/main" val="1535206068"/>
              </p:ext>
            </p:extLst>
          </p:nvPr>
        </p:nvGraphicFramePr>
        <p:xfrm>
          <a:off x="8815388" y="3667125"/>
          <a:ext cx="1433512" cy="617538"/>
        </p:xfrm>
        <a:graphic>
          <a:graphicData uri="http://schemas.openxmlformats.org/presentationml/2006/ole">
            <mc:AlternateContent xmlns:mc="http://schemas.openxmlformats.org/markup-compatibility/2006">
              <mc:Choice xmlns:v="urn:schemas-microsoft-com:vml" Requires="v">
                <p:oleObj name="Equation" r:id="rId16" imgW="914400" imgH="393480" progId="Equation.DSMT4">
                  <p:embed/>
                </p:oleObj>
              </mc:Choice>
              <mc:Fallback>
                <p:oleObj name="Equation" r:id="rId16" imgW="914400" imgH="393480" progId="Equation.DSMT4">
                  <p:embed/>
                  <p:pic>
                    <p:nvPicPr>
                      <p:cNvPr id="0" name=""/>
                      <p:cNvPicPr/>
                      <p:nvPr/>
                    </p:nvPicPr>
                    <p:blipFill>
                      <a:blip r:embed="rId17"/>
                      <a:stretch>
                        <a:fillRect/>
                      </a:stretch>
                    </p:blipFill>
                    <p:spPr>
                      <a:xfrm>
                        <a:off x="8815388" y="3667125"/>
                        <a:ext cx="1433512" cy="617538"/>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9B78884D-CDB9-4FEF-877B-DC4D7CC764B0}"/>
              </a:ext>
            </a:extLst>
          </p:cNvPr>
          <p:cNvGraphicFramePr>
            <a:graphicFrameLocks noChangeAspect="1"/>
          </p:cNvGraphicFramePr>
          <p:nvPr>
            <p:extLst>
              <p:ext uri="{D42A27DB-BD31-4B8C-83A1-F6EECF244321}">
                <p14:modId xmlns:p14="http://schemas.microsoft.com/office/powerpoint/2010/main" val="3209392554"/>
              </p:ext>
            </p:extLst>
          </p:nvPr>
        </p:nvGraphicFramePr>
        <p:xfrm>
          <a:off x="8802884" y="4498740"/>
          <a:ext cx="1624770" cy="410862"/>
        </p:xfrm>
        <a:graphic>
          <a:graphicData uri="http://schemas.openxmlformats.org/presentationml/2006/ole">
            <mc:AlternateContent xmlns:mc="http://schemas.openxmlformats.org/markup-compatibility/2006">
              <mc:Choice xmlns:v="urn:schemas-microsoft-com:vml" Requires="v">
                <p:oleObj name="Equation" r:id="rId18" imgW="1104840" imgH="279360" progId="Equation.DSMT4">
                  <p:embed/>
                </p:oleObj>
              </mc:Choice>
              <mc:Fallback>
                <p:oleObj name="Equation" r:id="rId18" imgW="1104840" imgH="279360" progId="Equation.DSMT4">
                  <p:embed/>
                  <p:pic>
                    <p:nvPicPr>
                      <p:cNvPr id="0" name=""/>
                      <p:cNvPicPr/>
                      <p:nvPr/>
                    </p:nvPicPr>
                    <p:blipFill>
                      <a:blip r:embed="rId19"/>
                      <a:stretch>
                        <a:fillRect/>
                      </a:stretch>
                    </p:blipFill>
                    <p:spPr>
                      <a:xfrm>
                        <a:off x="8802884" y="4498740"/>
                        <a:ext cx="1624770" cy="410862"/>
                      </a:xfrm>
                      <a:prstGeom prst="rect">
                        <a:avLst/>
                      </a:prstGeom>
                      <a:solidFill>
                        <a:srgbClr val="CCFFCC"/>
                      </a:solidFill>
                    </p:spPr>
                  </p:pic>
                </p:oleObj>
              </mc:Fallback>
            </mc:AlternateContent>
          </a:graphicData>
        </a:graphic>
      </p:graphicFrame>
      <p:graphicFrame>
        <p:nvGraphicFramePr>
          <p:cNvPr id="15" name="Object 14">
            <a:extLst>
              <a:ext uri="{FF2B5EF4-FFF2-40B4-BE49-F238E27FC236}">
                <a16:creationId xmlns:a16="http://schemas.microsoft.com/office/drawing/2014/main" id="{DA05F07D-3BA2-4871-8080-D54DD199DC98}"/>
              </a:ext>
            </a:extLst>
          </p:cNvPr>
          <p:cNvGraphicFramePr>
            <a:graphicFrameLocks noChangeAspect="1"/>
          </p:cNvGraphicFramePr>
          <p:nvPr>
            <p:extLst>
              <p:ext uri="{D42A27DB-BD31-4B8C-83A1-F6EECF244321}">
                <p14:modId xmlns:p14="http://schemas.microsoft.com/office/powerpoint/2010/main" val="39414994"/>
              </p:ext>
            </p:extLst>
          </p:nvPr>
        </p:nvGraphicFramePr>
        <p:xfrm>
          <a:off x="1049138" y="5452102"/>
          <a:ext cx="2738437" cy="609600"/>
        </p:xfrm>
        <a:graphic>
          <a:graphicData uri="http://schemas.openxmlformats.org/presentationml/2006/ole">
            <mc:AlternateContent xmlns:mc="http://schemas.openxmlformats.org/markup-compatibility/2006">
              <mc:Choice xmlns:v="urn:schemas-microsoft-com:vml" Requires="v">
                <p:oleObj name="Equation" r:id="rId20" imgW="1879560" imgH="419040" progId="Equation.DSMT4">
                  <p:embed/>
                </p:oleObj>
              </mc:Choice>
              <mc:Fallback>
                <p:oleObj name="Equation" r:id="rId20" imgW="1879560" imgH="419040" progId="Equation.DSMT4">
                  <p:embed/>
                  <p:pic>
                    <p:nvPicPr>
                      <p:cNvPr id="8" name="Object 7">
                        <a:extLst>
                          <a:ext uri="{FF2B5EF4-FFF2-40B4-BE49-F238E27FC236}">
                            <a16:creationId xmlns:a16="http://schemas.microsoft.com/office/drawing/2014/main" id="{695164FD-6410-44FE-9F69-9DA1BA232E1E}"/>
                          </a:ext>
                        </a:extLst>
                      </p:cNvPr>
                      <p:cNvPicPr/>
                      <p:nvPr/>
                    </p:nvPicPr>
                    <p:blipFill>
                      <a:blip r:embed="rId21"/>
                      <a:stretch>
                        <a:fillRect/>
                      </a:stretch>
                    </p:blipFill>
                    <p:spPr>
                      <a:xfrm>
                        <a:off x="1049138" y="5452102"/>
                        <a:ext cx="2738437" cy="609600"/>
                      </a:xfrm>
                      <a:prstGeom prst="rect">
                        <a:avLst/>
                      </a:prstGeom>
                    </p:spPr>
                  </p:pic>
                </p:oleObj>
              </mc:Fallback>
            </mc:AlternateContent>
          </a:graphicData>
        </a:graphic>
      </p:graphicFrame>
      <p:cxnSp>
        <p:nvCxnSpPr>
          <p:cNvPr id="20" name="Connector: Curved 19">
            <a:extLst>
              <a:ext uri="{FF2B5EF4-FFF2-40B4-BE49-F238E27FC236}">
                <a16:creationId xmlns:a16="http://schemas.microsoft.com/office/drawing/2014/main" id="{F8AC047F-29CA-4B02-BD43-51E7310B750A}"/>
              </a:ext>
            </a:extLst>
          </p:cNvPr>
          <p:cNvCxnSpPr/>
          <p:nvPr/>
        </p:nvCxnSpPr>
        <p:spPr>
          <a:xfrm rot="5400000" flipH="1" flipV="1">
            <a:off x="5888935" y="3612874"/>
            <a:ext cx="3220278" cy="2335696"/>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9216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06A21-7066-4838-B3DC-04D58366C281}"/>
              </a:ext>
            </a:extLst>
          </p:cNvPr>
          <p:cNvSpPr txBox="1">
            <a:spLocks/>
          </p:cNvSpPr>
          <p:nvPr/>
        </p:nvSpPr>
        <p:spPr>
          <a:xfrm>
            <a:off x="3482010" y="355342"/>
            <a:ext cx="6556513"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A.6 Electric Fields in Matter</a:t>
            </a:r>
          </a:p>
        </p:txBody>
      </p:sp>
      <p:sp>
        <p:nvSpPr>
          <p:cNvPr id="3" name="TextBox 2">
            <a:extLst>
              <a:ext uri="{FF2B5EF4-FFF2-40B4-BE49-F238E27FC236}">
                <a16:creationId xmlns:a16="http://schemas.microsoft.com/office/drawing/2014/main" id="{7620DB12-AFFE-4A8B-8228-349AF305FEF5}"/>
              </a:ext>
            </a:extLst>
          </p:cNvPr>
          <p:cNvSpPr txBox="1"/>
          <p:nvPr/>
        </p:nvSpPr>
        <p:spPr>
          <a:xfrm>
            <a:off x="659296" y="1117490"/>
            <a:ext cx="10873408" cy="1077218"/>
          </a:xfrm>
          <a:prstGeom prst="rect">
            <a:avLst/>
          </a:prstGeom>
          <a:noFill/>
        </p:spPr>
        <p:txBody>
          <a:bodyPr wrap="square" rtlCol="0">
            <a:spAutoFit/>
          </a:bodyPr>
          <a:lstStyle/>
          <a:p>
            <a:r>
              <a:rPr lang="en-US" sz="1600" dirty="0"/>
              <a:t>According to our (very rudimentary) formula, electric susceptibilities of non-polar molecules ought be something on the order </a:t>
            </a:r>
          </a:p>
          <a:p>
            <a:r>
              <a:rPr lang="en-US" sz="1600" dirty="0"/>
              <a:t>of 3 or so, and the dielectric constant, differing only by 1, ought to be something around the same value.  And this is what we </a:t>
            </a:r>
            <a:r>
              <a:rPr lang="en-US" sz="1600"/>
              <a:t>find for </a:t>
            </a:r>
            <a:r>
              <a:rPr lang="en-US" sz="1600" dirty="0"/>
              <a:t>a lot of  materials.  There are notable exceptions though.  Following table I shamelessly copied from </a:t>
            </a:r>
            <a:r>
              <a:rPr lang="en-US" sz="1600" dirty="0">
                <a:hlinkClick r:id="rId2"/>
              </a:rPr>
              <a:t>https://physics.info/dielectrics/</a:t>
            </a:r>
            <a:r>
              <a:rPr lang="en-US" sz="1600" dirty="0"/>
              <a:t>, which seems to be a pretty cool physics learning site, if you want to check it out.  </a:t>
            </a:r>
          </a:p>
        </p:txBody>
      </p:sp>
      <p:pic>
        <p:nvPicPr>
          <p:cNvPr id="5" name="Picture 4">
            <a:extLst>
              <a:ext uri="{FF2B5EF4-FFF2-40B4-BE49-F238E27FC236}">
                <a16:creationId xmlns:a16="http://schemas.microsoft.com/office/drawing/2014/main" id="{F3FDF834-8EB4-4E34-A544-E6D016B47A5A}"/>
              </a:ext>
            </a:extLst>
          </p:cNvPr>
          <p:cNvPicPr>
            <a:picLocks noChangeAspect="1"/>
          </p:cNvPicPr>
          <p:nvPr/>
        </p:nvPicPr>
        <p:blipFill>
          <a:blip r:embed="rId3"/>
          <a:stretch>
            <a:fillRect/>
          </a:stretch>
        </p:blipFill>
        <p:spPr>
          <a:xfrm>
            <a:off x="785192" y="2341706"/>
            <a:ext cx="4078741" cy="4288205"/>
          </a:xfrm>
          <a:prstGeom prst="rect">
            <a:avLst/>
          </a:prstGeom>
        </p:spPr>
      </p:pic>
      <p:sp>
        <p:nvSpPr>
          <p:cNvPr id="6" name="TextBox 5">
            <a:extLst>
              <a:ext uri="{FF2B5EF4-FFF2-40B4-BE49-F238E27FC236}">
                <a16:creationId xmlns:a16="http://schemas.microsoft.com/office/drawing/2014/main" id="{66334378-DF44-4D5F-8BC9-755FC0610540}"/>
              </a:ext>
            </a:extLst>
          </p:cNvPr>
          <p:cNvSpPr txBox="1"/>
          <p:nvPr/>
        </p:nvSpPr>
        <p:spPr>
          <a:xfrm>
            <a:off x="5794512" y="2308352"/>
            <a:ext cx="6023113" cy="830997"/>
          </a:xfrm>
          <a:prstGeom prst="rect">
            <a:avLst/>
          </a:prstGeom>
          <a:noFill/>
        </p:spPr>
        <p:txBody>
          <a:bodyPr wrap="square" rtlCol="0">
            <a:spAutoFit/>
          </a:bodyPr>
          <a:lstStyle/>
          <a:p>
            <a:r>
              <a:rPr lang="en-US" sz="1600" dirty="0"/>
              <a:t>The dielectric strength of a material is the field strength which would be strong enough to pull an electron out of the cloud and off the atom entirely.  This what happens during lightning.</a:t>
            </a:r>
          </a:p>
        </p:txBody>
      </p:sp>
      <p:graphicFrame>
        <p:nvGraphicFramePr>
          <p:cNvPr id="8" name="Object 7">
            <a:extLst>
              <a:ext uri="{FF2B5EF4-FFF2-40B4-BE49-F238E27FC236}">
                <a16:creationId xmlns:a16="http://schemas.microsoft.com/office/drawing/2014/main" id="{896B9C1A-39CD-4EFF-B82F-7208063F2D4C}"/>
              </a:ext>
            </a:extLst>
          </p:cNvPr>
          <p:cNvGraphicFramePr>
            <a:graphicFrameLocks noChangeAspect="1"/>
          </p:cNvGraphicFramePr>
          <p:nvPr>
            <p:extLst>
              <p:ext uri="{D42A27DB-BD31-4B8C-83A1-F6EECF244321}">
                <p14:modId xmlns:p14="http://schemas.microsoft.com/office/powerpoint/2010/main" val="1815443623"/>
              </p:ext>
            </p:extLst>
          </p:nvPr>
        </p:nvGraphicFramePr>
        <p:xfrm>
          <a:off x="5350570" y="3338557"/>
          <a:ext cx="2640013" cy="1627187"/>
        </p:xfrm>
        <a:graphic>
          <a:graphicData uri="http://schemas.openxmlformats.org/presentationml/2006/ole">
            <mc:AlternateContent xmlns:mc="http://schemas.openxmlformats.org/markup-compatibility/2006">
              <mc:Choice xmlns:v="urn:schemas-microsoft-com:vml" Requires="v">
                <p:oleObj name="Bitmap Image" r:id="rId4" imgW="1806120" imgH="1112400" progId="Paint.Picture">
                  <p:embed/>
                </p:oleObj>
              </mc:Choice>
              <mc:Fallback>
                <p:oleObj name="Bitmap Image" r:id="rId4" imgW="1806120" imgH="1112400" progId="Paint.Picture">
                  <p:embed/>
                  <p:pic>
                    <p:nvPicPr>
                      <p:cNvPr id="24" name="Object 23">
                        <a:extLst>
                          <a:ext uri="{FF2B5EF4-FFF2-40B4-BE49-F238E27FC236}">
                            <a16:creationId xmlns:a16="http://schemas.microsoft.com/office/drawing/2014/main" id="{C3D7CBD1-2949-4ABD-BD7E-68DDE3C779DE}"/>
                          </a:ext>
                        </a:extLst>
                      </p:cNvPr>
                      <p:cNvPicPr>
                        <a:picLocks noChangeAspect="1" noChangeArrowheads="1"/>
                      </p:cNvPicPr>
                      <p:nvPr/>
                    </p:nvPicPr>
                    <p:blipFill>
                      <a:blip r:embed="rId5"/>
                      <a:srcRect/>
                      <a:stretch>
                        <a:fillRect/>
                      </a:stretch>
                    </p:blipFill>
                    <p:spPr bwMode="auto">
                      <a:xfrm>
                        <a:off x="5350570" y="3338557"/>
                        <a:ext cx="2640013" cy="1627187"/>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EAF168E1-AA90-49EA-A6C9-98BF203724EA}"/>
              </a:ext>
            </a:extLst>
          </p:cNvPr>
          <p:cNvGraphicFramePr>
            <a:graphicFrameLocks noChangeAspect="1"/>
          </p:cNvGraphicFramePr>
          <p:nvPr>
            <p:extLst>
              <p:ext uri="{D42A27DB-BD31-4B8C-83A1-F6EECF244321}">
                <p14:modId xmlns:p14="http://schemas.microsoft.com/office/powerpoint/2010/main" val="2974583704"/>
              </p:ext>
            </p:extLst>
          </p:nvPr>
        </p:nvGraphicFramePr>
        <p:xfrm>
          <a:off x="4987588" y="5012151"/>
          <a:ext cx="2640013" cy="1627187"/>
        </p:xfrm>
        <a:graphic>
          <a:graphicData uri="http://schemas.openxmlformats.org/presentationml/2006/ole">
            <mc:AlternateContent xmlns:mc="http://schemas.openxmlformats.org/markup-compatibility/2006">
              <mc:Choice xmlns:v="urn:schemas-microsoft-com:vml" Requires="v">
                <p:oleObj name="Bitmap Image" r:id="rId6" imgW="1806120" imgH="1112400" progId="Paint.Picture">
                  <p:embed/>
                </p:oleObj>
              </mc:Choice>
              <mc:Fallback>
                <p:oleObj name="Bitmap Image" r:id="rId6" imgW="1806120" imgH="1112400" progId="Paint.Picture">
                  <p:embed/>
                  <p:pic>
                    <p:nvPicPr>
                      <p:cNvPr id="8" name="Object 7">
                        <a:extLst>
                          <a:ext uri="{FF2B5EF4-FFF2-40B4-BE49-F238E27FC236}">
                            <a16:creationId xmlns:a16="http://schemas.microsoft.com/office/drawing/2014/main" id="{896B9C1A-39CD-4EFF-B82F-7208063F2D4C}"/>
                          </a:ext>
                        </a:extLst>
                      </p:cNvPr>
                      <p:cNvPicPr>
                        <a:picLocks noChangeAspect="1" noChangeArrowheads="1"/>
                      </p:cNvPicPr>
                      <p:nvPr/>
                    </p:nvPicPr>
                    <p:blipFill>
                      <a:blip r:embed="rId7"/>
                      <a:srcRect/>
                      <a:stretch>
                        <a:fillRect/>
                      </a:stretch>
                    </p:blipFill>
                    <p:spPr bwMode="auto">
                      <a:xfrm>
                        <a:off x="4987588" y="5012151"/>
                        <a:ext cx="2640013" cy="1627187"/>
                      </a:xfrm>
                      <a:prstGeom prst="rect">
                        <a:avLst/>
                      </a:prstGeom>
                      <a:noFill/>
                    </p:spPr>
                  </p:pic>
                </p:oleObj>
              </mc:Fallback>
            </mc:AlternateContent>
          </a:graphicData>
        </a:graphic>
      </p:graphicFrame>
      <p:pic>
        <p:nvPicPr>
          <p:cNvPr id="10" name="Picture 9">
            <a:extLst>
              <a:ext uri="{FF2B5EF4-FFF2-40B4-BE49-F238E27FC236}">
                <a16:creationId xmlns:a16="http://schemas.microsoft.com/office/drawing/2014/main" id="{7F6E082F-D7C5-4BF4-87ED-B68FD69C19E9}"/>
              </a:ext>
            </a:extLst>
          </p:cNvPr>
          <p:cNvPicPr>
            <a:picLocks noChangeAspect="1"/>
          </p:cNvPicPr>
          <p:nvPr/>
        </p:nvPicPr>
        <p:blipFill>
          <a:blip r:embed="rId8"/>
          <a:stretch>
            <a:fillRect/>
          </a:stretch>
        </p:blipFill>
        <p:spPr>
          <a:xfrm>
            <a:off x="8374946" y="3415240"/>
            <a:ext cx="3327153" cy="2955748"/>
          </a:xfrm>
          <a:prstGeom prst="rect">
            <a:avLst/>
          </a:prstGeom>
        </p:spPr>
      </p:pic>
    </p:spTree>
    <p:extLst>
      <p:ext uri="{BB962C8B-B14F-4D97-AF65-F5344CB8AC3E}">
        <p14:creationId xmlns:p14="http://schemas.microsoft.com/office/powerpoint/2010/main" val="3683170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4872E-FF46-45DF-83DF-11C2D8C9A474}"/>
              </a:ext>
            </a:extLst>
          </p:cNvPr>
          <p:cNvSpPr txBox="1">
            <a:spLocks/>
          </p:cNvSpPr>
          <p:nvPr/>
        </p:nvSpPr>
        <p:spPr>
          <a:xfrm>
            <a:off x="3482010" y="355342"/>
            <a:ext cx="6556513"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A.6 Electric Fields in Matter</a:t>
            </a:r>
          </a:p>
        </p:txBody>
      </p:sp>
      <p:sp>
        <p:nvSpPr>
          <p:cNvPr id="3" name="TextBox 2">
            <a:extLst>
              <a:ext uri="{FF2B5EF4-FFF2-40B4-BE49-F238E27FC236}">
                <a16:creationId xmlns:a16="http://schemas.microsoft.com/office/drawing/2014/main" id="{4EBB2F08-3CB2-4927-9D94-F31E8F8E3327}"/>
              </a:ext>
            </a:extLst>
          </p:cNvPr>
          <p:cNvSpPr txBox="1"/>
          <p:nvPr/>
        </p:nvSpPr>
        <p:spPr>
          <a:xfrm>
            <a:off x="487017" y="1162878"/>
            <a:ext cx="11500199" cy="830997"/>
          </a:xfrm>
          <a:prstGeom prst="rect">
            <a:avLst/>
          </a:prstGeom>
          <a:noFill/>
        </p:spPr>
        <p:txBody>
          <a:bodyPr wrap="none" rtlCol="0">
            <a:spAutoFit/>
          </a:bodyPr>
          <a:lstStyle/>
          <a:p>
            <a:r>
              <a:rPr lang="en-US" sz="1600" dirty="0"/>
              <a:t>Now let’s specialize our discussion to metals.  Metals are exceptional because such an atom’s valence electron(s) lie in </a:t>
            </a:r>
            <a:r>
              <a:rPr lang="en-US" sz="1600"/>
              <a:t>the s or p </a:t>
            </a:r>
            <a:r>
              <a:rPr lang="en-US" sz="1600" dirty="0"/>
              <a:t>orbitals </a:t>
            </a:r>
          </a:p>
          <a:p>
            <a:r>
              <a:rPr lang="en-US" sz="1600" dirty="0"/>
              <a:t>which extend far beyond the nucleus. Because of this, neighboring atom’s orbitals will overlap, and so the electrons will basically have </a:t>
            </a:r>
          </a:p>
          <a:p>
            <a:r>
              <a:rPr lang="en-US" sz="1600" dirty="0"/>
              <a:t>space to roam the entire metal.  And because of </a:t>
            </a:r>
            <a:r>
              <a:rPr lang="en-US" sz="1600" i="1" dirty="0"/>
              <a:t>this</a:t>
            </a:r>
            <a:r>
              <a:rPr lang="en-US" sz="1600" dirty="0"/>
              <a:t>, their susceptibility is basically infinite:</a:t>
            </a:r>
          </a:p>
        </p:txBody>
      </p:sp>
      <p:graphicFrame>
        <p:nvGraphicFramePr>
          <p:cNvPr id="10" name="Object 9">
            <a:extLst>
              <a:ext uri="{FF2B5EF4-FFF2-40B4-BE49-F238E27FC236}">
                <a16:creationId xmlns:a16="http://schemas.microsoft.com/office/drawing/2014/main" id="{1748AFDF-F7F4-4B57-B31C-106F9A5A7BD4}"/>
              </a:ext>
            </a:extLst>
          </p:cNvPr>
          <p:cNvGraphicFramePr>
            <a:graphicFrameLocks noChangeAspect="1"/>
          </p:cNvGraphicFramePr>
          <p:nvPr>
            <p:extLst>
              <p:ext uri="{D42A27DB-BD31-4B8C-83A1-F6EECF244321}">
                <p14:modId xmlns:p14="http://schemas.microsoft.com/office/powerpoint/2010/main" val="3702571969"/>
              </p:ext>
            </p:extLst>
          </p:nvPr>
        </p:nvGraphicFramePr>
        <p:xfrm>
          <a:off x="583181" y="2290676"/>
          <a:ext cx="1452563" cy="312738"/>
        </p:xfrm>
        <a:graphic>
          <a:graphicData uri="http://schemas.openxmlformats.org/presentationml/2006/ole">
            <mc:AlternateContent xmlns:mc="http://schemas.openxmlformats.org/markup-compatibility/2006">
              <mc:Choice xmlns:v="urn:schemas-microsoft-com:vml" Requires="v">
                <p:oleObj name="Equation" r:id="rId3" imgW="1066680" imgH="228600" progId="Equation.DSMT4">
                  <p:embed/>
                </p:oleObj>
              </mc:Choice>
              <mc:Fallback>
                <p:oleObj name="Equation" r:id="rId3" imgW="1066680" imgH="228600" progId="Equation.DSMT4">
                  <p:embed/>
                  <p:pic>
                    <p:nvPicPr>
                      <p:cNvPr id="6" name="Object 5">
                        <a:extLst>
                          <a:ext uri="{FF2B5EF4-FFF2-40B4-BE49-F238E27FC236}">
                            <a16:creationId xmlns:a16="http://schemas.microsoft.com/office/drawing/2014/main" id="{4FC3E0AF-7CBA-41C1-8F3C-6B084D4155F2}"/>
                          </a:ext>
                        </a:extLst>
                      </p:cNvPr>
                      <p:cNvPicPr/>
                      <p:nvPr/>
                    </p:nvPicPr>
                    <p:blipFill>
                      <a:blip r:embed="rId4"/>
                      <a:stretch>
                        <a:fillRect/>
                      </a:stretch>
                    </p:blipFill>
                    <p:spPr>
                      <a:xfrm>
                        <a:off x="583181" y="2290676"/>
                        <a:ext cx="1452563" cy="312738"/>
                      </a:xfrm>
                      <a:prstGeom prst="rect">
                        <a:avLst/>
                      </a:prstGeom>
                      <a:ln>
                        <a:noFill/>
                      </a:ln>
                    </p:spPr>
                  </p:pic>
                </p:oleObj>
              </mc:Fallback>
            </mc:AlternateContent>
          </a:graphicData>
        </a:graphic>
      </p:graphicFrame>
      <p:graphicFrame>
        <p:nvGraphicFramePr>
          <p:cNvPr id="11" name="Object 10">
            <a:extLst>
              <a:ext uri="{FF2B5EF4-FFF2-40B4-BE49-F238E27FC236}">
                <a16:creationId xmlns:a16="http://schemas.microsoft.com/office/drawing/2014/main" id="{C3656D37-FE13-45A7-B640-1CF55FFD2D6D}"/>
              </a:ext>
            </a:extLst>
          </p:cNvPr>
          <p:cNvGraphicFramePr>
            <a:graphicFrameLocks noChangeAspect="1"/>
          </p:cNvGraphicFramePr>
          <p:nvPr>
            <p:extLst>
              <p:ext uri="{D42A27DB-BD31-4B8C-83A1-F6EECF244321}">
                <p14:modId xmlns:p14="http://schemas.microsoft.com/office/powerpoint/2010/main" val="3668609287"/>
              </p:ext>
            </p:extLst>
          </p:nvPr>
        </p:nvGraphicFramePr>
        <p:xfrm>
          <a:off x="841944" y="2697625"/>
          <a:ext cx="1193800" cy="312737"/>
        </p:xfrm>
        <a:graphic>
          <a:graphicData uri="http://schemas.openxmlformats.org/presentationml/2006/ole">
            <mc:AlternateContent xmlns:mc="http://schemas.openxmlformats.org/markup-compatibility/2006">
              <mc:Choice xmlns:v="urn:schemas-microsoft-com:vml" Requires="v">
                <p:oleObj name="Equation" r:id="rId5" imgW="876240" imgH="228600" progId="Equation.DSMT4">
                  <p:embed/>
                </p:oleObj>
              </mc:Choice>
              <mc:Fallback>
                <p:oleObj name="Equation" r:id="rId5" imgW="876240" imgH="228600" progId="Equation.DSMT4">
                  <p:embed/>
                  <p:pic>
                    <p:nvPicPr>
                      <p:cNvPr id="10" name="Object 9">
                        <a:extLst>
                          <a:ext uri="{FF2B5EF4-FFF2-40B4-BE49-F238E27FC236}">
                            <a16:creationId xmlns:a16="http://schemas.microsoft.com/office/drawing/2014/main" id="{1748AFDF-F7F4-4B57-B31C-106F9A5A7BD4}"/>
                          </a:ext>
                        </a:extLst>
                      </p:cNvPr>
                      <p:cNvPicPr/>
                      <p:nvPr/>
                    </p:nvPicPr>
                    <p:blipFill>
                      <a:blip r:embed="rId6"/>
                      <a:stretch>
                        <a:fillRect/>
                      </a:stretch>
                    </p:blipFill>
                    <p:spPr>
                      <a:xfrm>
                        <a:off x="841944" y="2697625"/>
                        <a:ext cx="1193800" cy="312737"/>
                      </a:xfrm>
                      <a:prstGeom prst="rect">
                        <a:avLst/>
                      </a:prstGeom>
                      <a:ln>
                        <a:noFill/>
                      </a:ln>
                    </p:spPr>
                  </p:pic>
                </p:oleObj>
              </mc:Fallback>
            </mc:AlternateContent>
          </a:graphicData>
        </a:graphic>
      </p:graphicFrame>
      <p:graphicFrame>
        <p:nvGraphicFramePr>
          <p:cNvPr id="12" name="Object 11">
            <a:extLst>
              <a:ext uri="{FF2B5EF4-FFF2-40B4-BE49-F238E27FC236}">
                <a16:creationId xmlns:a16="http://schemas.microsoft.com/office/drawing/2014/main" id="{16406B87-0C8B-47EE-B7C0-035985F5B0F7}"/>
              </a:ext>
            </a:extLst>
          </p:cNvPr>
          <p:cNvGraphicFramePr>
            <a:graphicFrameLocks noChangeAspect="1"/>
          </p:cNvGraphicFramePr>
          <p:nvPr>
            <p:extLst>
              <p:ext uri="{D42A27DB-BD31-4B8C-83A1-F6EECF244321}">
                <p14:modId xmlns:p14="http://schemas.microsoft.com/office/powerpoint/2010/main" val="902188153"/>
              </p:ext>
            </p:extLst>
          </p:nvPr>
        </p:nvGraphicFramePr>
        <p:xfrm>
          <a:off x="841944" y="3145306"/>
          <a:ext cx="2179637" cy="314325"/>
        </p:xfrm>
        <a:graphic>
          <a:graphicData uri="http://schemas.openxmlformats.org/presentationml/2006/ole">
            <mc:AlternateContent xmlns:mc="http://schemas.openxmlformats.org/markup-compatibility/2006">
              <mc:Choice xmlns:v="urn:schemas-microsoft-com:vml" Requires="v">
                <p:oleObj name="Equation" r:id="rId7" imgW="1600200" imgH="228600" progId="Equation.DSMT4">
                  <p:embed/>
                </p:oleObj>
              </mc:Choice>
              <mc:Fallback>
                <p:oleObj name="Equation" r:id="rId7" imgW="1600200" imgH="228600" progId="Equation.DSMT4">
                  <p:embed/>
                  <p:pic>
                    <p:nvPicPr>
                      <p:cNvPr id="11" name="Object 10">
                        <a:extLst>
                          <a:ext uri="{FF2B5EF4-FFF2-40B4-BE49-F238E27FC236}">
                            <a16:creationId xmlns:a16="http://schemas.microsoft.com/office/drawing/2014/main" id="{C3656D37-FE13-45A7-B640-1CF55FFD2D6D}"/>
                          </a:ext>
                        </a:extLst>
                      </p:cNvPr>
                      <p:cNvPicPr/>
                      <p:nvPr/>
                    </p:nvPicPr>
                    <p:blipFill>
                      <a:blip r:embed="rId8"/>
                      <a:stretch>
                        <a:fillRect/>
                      </a:stretch>
                    </p:blipFill>
                    <p:spPr>
                      <a:xfrm>
                        <a:off x="841944" y="3145306"/>
                        <a:ext cx="2179637" cy="314325"/>
                      </a:xfrm>
                      <a:prstGeom prst="rect">
                        <a:avLst/>
                      </a:prstGeom>
                      <a:ln>
                        <a:noFill/>
                      </a:ln>
                    </p:spPr>
                  </p:pic>
                </p:oleObj>
              </mc:Fallback>
            </mc:AlternateContent>
          </a:graphicData>
        </a:graphic>
      </p:graphicFrame>
      <p:sp>
        <p:nvSpPr>
          <p:cNvPr id="14" name="TextBox 13">
            <a:extLst>
              <a:ext uri="{FF2B5EF4-FFF2-40B4-BE49-F238E27FC236}">
                <a16:creationId xmlns:a16="http://schemas.microsoft.com/office/drawing/2014/main" id="{825CD67E-7622-45A5-973E-76101E7F2565}"/>
              </a:ext>
            </a:extLst>
          </p:cNvPr>
          <p:cNvSpPr txBox="1"/>
          <p:nvPr/>
        </p:nvSpPr>
        <p:spPr>
          <a:xfrm>
            <a:off x="487017" y="4731897"/>
            <a:ext cx="3899907" cy="1569660"/>
          </a:xfrm>
          <a:prstGeom prst="rect">
            <a:avLst/>
          </a:prstGeom>
          <a:noFill/>
          <a:ln>
            <a:solidFill>
              <a:srgbClr val="0070C0"/>
            </a:solidFill>
          </a:ln>
        </p:spPr>
        <p:txBody>
          <a:bodyPr wrap="square" rtlCol="0">
            <a:spAutoFit/>
          </a:bodyPr>
          <a:lstStyle/>
          <a:p>
            <a:r>
              <a:rPr lang="en-US" sz="1600" dirty="0"/>
              <a:t>1.  And so when a metal is placed in an electric field, E</a:t>
            </a:r>
            <a:r>
              <a:rPr lang="en-US" sz="1600" baseline="-25000" dirty="0"/>
              <a:t>0</a:t>
            </a:r>
            <a:r>
              <a:rPr lang="en-US" sz="1600" dirty="0"/>
              <a:t>, its electrons will be freely pulled to the opposite end of the metal, leaving the other end equally positive.  This will keep happening until the field gets completely canceled inside the metal.</a:t>
            </a:r>
          </a:p>
        </p:txBody>
      </p:sp>
      <p:sp>
        <p:nvSpPr>
          <p:cNvPr id="50" name="TextBox 49">
            <a:extLst>
              <a:ext uri="{FF2B5EF4-FFF2-40B4-BE49-F238E27FC236}">
                <a16:creationId xmlns:a16="http://schemas.microsoft.com/office/drawing/2014/main" id="{3EBD982E-9D28-4D89-AF26-A48FB4DDC652}"/>
              </a:ext>
            </a:extLst>
          </p:cNvPr>
          <p:cNvSpPr txBox="1"/>
          <p:nvPr/>
        </p:nvSpPr>
        <p:spPr>
          <a:xfrm>
            <a:off x="7557860" y="4360315"/>
            <a:ext cx="870481" cy="369332"/>
          </a:xfrm>
          <a:prstGeom prst="rect">
            <a:avLst/>
          </a:prstGeom>
          <a:noFill/>
        </p:spPr>
        <p:txBody>
          <a:bodyPr wrap="square" rtlCol="0">
            <a:spAutoFit/>
          </a:bodyPr>
          <a:lstStyle/>
          <a:p>
            <a:r>
              <a:rPr lang="en-US" dirty="0" err="1">
                <a:solidFill>
                  <a:srgbClr val="0070C0"/>
                </a:solidFill>
              </a:rPr>
              <a:t>E</a:t>
            </a:r>
            <a:r>
              <a:rPr lang="en-US" baseline="-25000" dirty="0" err="1">
                <a:solidFill>
                  <a:srgbClr val="0070C0"/>
                </a:solidFill>
              </a:rPr>
              <a:t>induced</a:t>
            </a:r>
            <a:endParaRPr lang="en-US" dirty="0">
              <a:solidFill>
                <a:srgbClr val="0070C0"/>
              </a:solidFill>
            </a:endParaRPr>
          </a:p>
        </p:txBody>
      </p:sp>
      <p:sp>
        <p:nvSpPr>
          <p:cNvPr id="51" name="TextBox 50">
            <a:extLst>
              <a:ext uri="{FF2B5EF4-FFF2-40B4-BE49-F238E27FC236}">
                <a16:creationId xmlns:a16="http://schemas.microsoft.com/office/drawing/2014/main" id="{806B7BF7-0BF4-42D6-98FE-0F8024BF1DDA}"/>
              </a:ext>
            </a:extLst>
          </p:cNvPr>
          <p:cNvSpPr txBox="1"/>
          <p:nvPr/>
        </p:nvSpPr>
        <p:spPr>
          <a:xfrm>
            <a:off x="9818498" y="4615799"/>
            <a:ext cx="2125967" cy="584775"/>
          </a:xfrm>
          <a:prstGeom prst="rect">
            <a:avLst/>
          </a:prstGeom>
          <a:noFill/>
        </p:spPr>
        <p:txBody>
          <a:bodyPr wrap="none" rtlCol="0">
            <a:spAutoFit/>
          </a:bodyPr>
          <a:lstStyle/>
          <a:p>
            <a:r>
              <a:rPr lang="en-US" sz="1600" dirty="0"/>
              <a:t>We know field will be </a:t>
            </a:r>
          </a:p>
          <a:p>
            <a:r>
              <a:rPr lang="en-US" sz="1600" dirty="0"/>
              <a:t>entirely canceled since:</a:t>
            </a:r>
            <a:endParaRPr lang="en-US" dirty="0"/>
          </a:p>
        </p:txBody>
      </p:sp>
      <p:graphicFrame>
        <p:nvGraphicFramePr>
          <p:cNvPr id="52" name="Object 51">
            <a:extLst>
              <a:ext uri="{FF2B5EF4-FFF2-40B4-BE49-F238E27FC236}">
                <a16:creationId xmlns:a16="http://schemas.microsoft.com/office/drawing/2014/main" id="{F0CB0C17-F708-4422-BC95-01D29F67B52B}"/>
              </a:ext>
            </a:extLst>
          </p:cNvPr>
          <p:cNvGraphicFramePr>
            <a:graphicFrameLocks noChangeAspect="1"/>
          </p:cNvGraphicFramePr>
          <p:nvPr>
            <p:extLst>
              <p:ext uri="{D42A27DB-BD31-4B8C-83A1-F6EECF244321}">
                <p14:modId xmlns:p14="http://schemas.microsoft.com/office/powerpoint/2010/main" val="2809857429"/>
              </p:ext>
            </p:extLst>
          </p:nvPr>
        </p:nvGraphicFramePr>
        <p:xfrm>
          <a:off x="9920288" y="5295900"/>
          <a:ext cx="1400175" cy="1171575"/>
        </p:xfrm>
        <a:graphic>
          <a:graphicData uri="http://schemas.openxmlformats.org/presentationml/2006/ole">
            <mc:AlternateContent xmlns:mc="http://schemas.openxmlformats.org/markup-compatibility/2006">
              <mc:Choice xmlns:v="urn:schemas-microsoft-com:vml" Requires="v">
                <p:oleObj name="Equation" r:id="rId9" imgW="1002960" imgH="838080" progId="Equation.DSMT4">
                  <p:embed/>
                </p:oleObj>
              </mc:Choice>
              <mc:Fallback>
                <p:oleObj name="Equation" r:id="rId9" imgW="1002960" imgH="838080" progId="Equation.DSMT4">
                  <p:embed/>
                  <p:pic>
                    <p:nvPicPr>
                      <p:cNvPr id="0" name=""/>
                      <p:cNvPicPr/>
                      <p:nvPr/>
                    </p:nvPicPr>
                    <p:blipFill>
                      <a:blip r:embed="rId10"/>
                      <a:stretch>
                        <a:fillRect/>
                      </a:stretch>
                    </p:blipFill>
                    <p:spPr>
                      <a:xfrm>
                        <a:off x="9920288" y="5295900"/>
                        <a:ext cx="1400175" cy="1171575"/>
                      </a:xfrm>
                      <a:prstGeom prst="rect">
                        <a:avLst/>
                      </a:prstGeom>
                    </p:spPr>
                  </p:pic>
                </p:oleObj>
              </mc:Fallback>
            </mc:AlternateContent>
          </a:graphicData>
        </a:graphic>
      </p:graphicFrame>
      <p:sp>
        <p:nvSpPr>
          <p:cNvPr id="53" name="Flowchart: Manual Input 52">
            <a:extLst>
              <a:ext uri="{FF2B5EF4-FFF2-40B4-BE49-F238E27FC236}">
                <a16:creationId xmlns:a16="http://schemas.microsoft.com/office/drawing/2014/main" id="{169C05FF-225A-40AD-B4AA-F61A5371EB3D}"/>
              </a:ext>
            </a:extLst>
          </p:cNvPr>
          <p:cNvSpPr/>
          <p:nvPr/>
        </p:nvSpPr>
        <p:spPr>
          <a:xfrm rot="16200000">
            <a:off x="6496328" y="3730025"/>
            <a:ext cx="1403674" cy="3600733"/>
          </a:xfrm>
          <a:prstGeom prst="flowChartManualInpu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6D24058B-9D61-4F4E-ACB9-63930B362B2A}"/>
              </a:ext>
            </a:extLst>
          </p:cNvPr>
          <p:cNvSpPr/>
          <p:nvPr/>
        </p:nvSpPr>
        <p:spPr>
          <a:xfrm>
            <a:off x="5628723" y="4935804"/>
            <a:ext cx="220014" cy="196741"/>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a:t>
            </a:r>
          </a:p>
        </p:txBody>
      </p:sp>
      <p:sp>
        <p:nvSpPr>
          <p:cNvPr id="55" name="Oval 54">
            <a:extLst>
              <a:ext uri="{FF2B5EF4-FFF2-40B4-BE49-F238E27FC236}">
                <a16:creationId xmlns:a16="http://schemas.microsoft.com/office/drawing/2014/main" id="{81072AF3-AA14-4BCE-90C2-92B49CC2E99B}"/>
              </a:ext>
            </a:extLst>
          </p:cNvPr>
          <p:cNvSpPr/>
          <p:nvPr/>
        </p:nvSpPr>
        <p:spPr>
          <a:xfrm>
            <a:off x="5945809" y="5610517"/>
            <a:ext cx="220014" cy="196741"/>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a:t>
            </a:r>
          </a:p>
        </p:txBody>
      </p:sp>
      <p:sp>
        <p:nvSpPr>
          <p:cNvPr id="56" name="Oval 55">
            <a:extLst>
              <a:ext uri="{FF2B5EF4-FFF2-40B4-BE49-F238E27FC236}">
                <a16:creationId xmlns:a16="http://schemas.microsoft.com/office/drawing/2014/main" id="{F58B3B67-7EF6-4BAA-BCFA-E6B532BBC8CE}"/>
              </a:ext>
            </a:extLst>
          </p:cNvPr>
          <p:cNvSpPr/>
          <p:nvPr/>
        </p:nvSpPr>
        <p:spPr>
          <a:xfrm>
            <a:off x="6117531" y="5949031"/>
            <a:ext cx="220014" cy="196741"/>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a:t>
            </a:r>
          </a:p>
        </p:txBody>
      </p:sp>
      <p:sp>
        <p:nvSpPr>
          <p:cNvPr id="57" name="Oval 56">
            <a:extLst>
              <a:ext uri="{FF2B5EF4-FFF2-40B4-BE49-F238E27FC236}">
                <a16:creationId xmlns:a16="http://schemas.microsoft.com/office/drawing/2014/main" id="{F24E5EDC-B152-4427-9AF2-5B643C9126EB}"/>
              </a:ext>
            </a:extLst>
          </p:cNvPr>
          <p:cNvSpPr/>
          <p:nvPr/>
        </p:nvSpPr>
        <p:spPr>
          <a:xfrm>
            <a:off x="5808141" y="5264087"/>
            <a:ext cx="220014" cy="196741"/>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a:t>
            </a:r>
          </a:p>
        </p:txBody>
      </p:sp>
      <p:sp>
        <p:nvSpPr>
          <p:cNvPr id="58" name="Oval 57">
            <a:extLst>
              <a:ext uri="{FF2B5EF4-FFF2-40B4-BE49-F238E27FC236}">
                <a16:creationId xmlns:a16="http://schemas.microsoft.com/office/drawing/2014/main" id="{A5329AFD-1B4A-4991-8324-4F1A5043A9A3}"/>
              </a:ext>
            </a:extLst>
          </p:cNvPr>
          <p:cNvSpPr/>
          <p:nvPr/>
        </p:nvSpPr>
        <p:spPr>
          <a:xfrm>
            <a:off x="8623635" y="4865373"/>
            <a:ext cx="258417" cy="240272"/>
          </a:xfrm>
          <a:prstGeom prst="ellipse">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59" name="Oval 58">
            <a:extLst>
              <a:ext uri="{FF2B5EF4-FFF2-40B4-BE49-F238E27FC236}">
                <a16:creationId xmlns:a16="http://schemas.microsoft.com/office/drawing/2014/main" id="{3B9B9686-9816-46F5-A1BE-0A01E56C5035}"/>
              </a:ext>
            </a:extLst>
          </p:cNvPr>
          <p:cNvSpPr/>
          <p:nvPr/>
        </p:nvSpPr>
        <p:spPr>
          <a:xfrm>
            <a:off x="8647637" y="5189534"/>
            <a:ext cx="258417" cy="240272"/>
          </a:xfrm>
          <a:prstGeom prst="ellipse">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60" name="Oval 59">
            <a:extLst>
              <a:ext uri="{FF2B5EF4-FFF2-40B4-BE49-F238E27FC236}">
                <a16:creationId xmlns:a16="http://schemas.microsoft.com/office/drawing/2014/main" id="{46A37327-AB40-4679-93C5-0842C2552C7E}"/>
              </a:ext>
            </a:extLst>
          </p:cNvPr>
          <p:cNvSpPr/>
          <p:nvPr/>
        </p:nvSpPr>
        <p:spPr>
          <a:xfrm>
            <a:off x="8673411" y="5509865"/>
            <a:ext cx="258417" cy="240272"/>
          </a:xfrm>
          <a:prstGeom prst="ellipse">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61" name="Oval 60">
            <a:extLst>
              <a:ext uri="{FF2B5EF4-FFF2-40B4-BE49-F238E27FC236}">
                <a16:creationId xmlns:a16="http://schemas.microsoft.com/office/drawing/2014/main" id="{7ADC21A5-E4B6-45CB-A33A-E2C4278F2D87}"/>
              </a:ext>
            </a:extLst>
          </p:cNvPr>
          <p:cNvSpPr/>
          <p:nvPr/>
        </p:nvSpPr>
        <p:spPr>
          <a:xfrm>
            <a:off x="8673412" y="5871047"/>
            <a:ext cx="258417" cy="240272"/>
          </a:xfrm>
          <a:prstGeom prst="ellipse">
            <a:avLst/>
          </a:prstGeom>
          <a:solidFill>
            <a:srgbClr val="FF99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cxnSp>
        <p:nvCxnSpPr>
          <p:cNvPr id="62" name="Straight Arrow Connector 61">
            <a:extLst>
              <a:ext uri="{FF2B5EF4-FFF2-40B4-BE49-F238E27FC236}">
                <a16:creationId xmlns:a16="http://schemas.microsoft.com/office/drawing/2014/main" id="{8A836FC9-B04A-4710-911D-EB747E0C1036}"/>
              </a:ext>
            </a:extLst>
          </p:cNvPr>
          <p:cNvCxnSpPr>
            <a:cxnSpLocks/>
          </p:cNvCxnSpPr>
          <p:nvPr/>
        </p:nvCxnSpPr>
        <p:spPr>
          <a:xfrm flipH="1" flipV="1">
            <a:off x="6055817" y="5044241"/>
            <a:ext cx="2362626" cy="14776"/>
          </a:xfrm>
          <a:prstGeom prst="straightConnector1">
            <a:avLst/>
          </a:prstGeom>
          <a:ln w="38100">
            <a:tailEnd type="triangle"/>
          </a:ln>
        </p:spPr>
        <p:style>
          <a:lnRef idx="3">
            <a:schemeClr val="accent1"/>
          </a:lnRef>
          <a:fillRef idx="0">
            <a:schemeClr val="accent1"/>
          </a:fillRef>
          <a:effectRef idx="2">
            <a:schemeClr val="accent1"/>
          </a:effectRef>
          <a:fontRef idx="minor">
            <a:schemeClr val="tx1"/>
          </a:fontRef>
        </p:style>
      </p:cxnSp>
      <p:cxnSp>
        <p:nvCxnSpPr>
          <p:cNvPr id="63" name="Straight Arrow Connector 62">
            <a:extLst>
              <a:ext uri="{FF2B5EF4-FFF2-40B4-BE49-F238E27FC236}">
                <a16:creationId xmlns:a16="http://schemas.microsoft.com/office/drawing/2014/main" id="{0C4E4654-4704-4360-9E60-5B4C6F8DDBF0}"/>
              </a:ext>
            </a:extLst>
          </p:cNvPr>
          <p:cNvCxnSpPr>
            <a:cxnSpLocks/>
          </p:cNvCxnSpPr>
          <p:nvPr/>
        </p:nvCxnSpPr>
        <p:spPr>
          <a:xfrm flipH="1" flipV="1">
            <a:off x="6204624" y="5347226"/>
            <a:ext cx="2213819" cy="15231"/>
          </a:xfrm>
          <a:prstGeom prst="straightConnector1">
            <a:avLst/>
          </a:prstGeom>
          <a:ln w="38100">
            <a:tailEnd type="triangle"/>
          </a:ln>
        </p:spPr>
        <p:style>
          <a:lnRef idx="3">
            <a:schemeClr val="accent1"/>
          </a:lnRef>
          <a:fillRef idx="0">
            <a:schemeClr val="accent1"/>
          </a:fillRef>
          <a:effectRef idx="2">
            <a:schemeClr val="accent1"/>
          </a:effectRef>
          <a:fontRef idx="minor">
            <a:schemeClr val="tx1"/>
          </a:fontRef>
        </p:style>
      </p:cxnSp>
      <p:cxnSp>
        <p:nvCxnSpPr>
          <p:cNvPr id="64" name="Straight Arrow Connector 63">
            <a:extLst>
              <a:ext uri="{FF2B5EF4-FFF2-40B4-BE49-F238E27FC236}">
                <a16:creationId xmlns:a16="http://schemas.microsoft.com/office/drawing/2014/main" id="{FD33DED6-2A6B-47FB-88B3-E33F1E09CF5B}"/>
              </a:ext>
            </a:extLst>
          </p:cNvPr>
          <p:cNvCxnSpPr>
            <a:cxnSpLocks/>
          </p:cNvCxnSpPr>
          <p:nvPr/>
        </p:nvCxnSpPr>
        <p:spPr>
          <a:xfrm flipH="1">
            <a:off x="6337546" y="5616232"/>
            <a:ext cx="2154240" cy="0"/>
          </a:xfrm>
          <a:prstGeom prst="straightConnector1">
            <a:avLst/>
          </a:prstGeom>
          <a:ln w="38100">
            <a:tailEnd type="triangle"/>
          </a:ln>
        </p:spPr>
        <p:style>
          <a:lnRef idx="3">
            <a:schemeClr val="accent1"/>
          </a:lnRef>
          <a:fillRef idx="0">
            <a:schemeClr val="accent1"/>
          </a:fillRef>
          <a:effectRef idx="2">
            <a:schemeClr val="accent1"/>
          </a:effectRef>
          <a:fontRef idx="minor">
            <a:schemeClr val="tx1"/>
          </a:fontRef>
        </p:style>
      </p:cxnSp>
      <p:cxnSp>
        <p:nvCxnSpPr>
          <p:cNvPr id="65" name="Straight Arrow Connector 64">
            <a:extLst>
              <a:ext uri="{FF2B5EF4-FFF2-40B4-BE49-F238E27FC236}">
                <a16:creationId xmlns:a16="http://schemas.microsoft.com/office/drawing/2014/main" id="{2DF2C041-A5F8-460B-8160-135636ED4789}"/>
              </a:ext>
            </a:extLst>
          </p:cNvPr>
          <p:cNvCxnSpPr>
            <a:cxnSpLocks/>
          </p:cNvCxnSpPr>
          <p:nvPr/>
        </p:nvCxnSpPr>
        <p:spPr>
          <a:xfrm flipH="1">
            <a:off x="6492088" y="5949031"/>
            <a:ext cx="2131547" cy="0"/>
          </a:xfrm>
          <a:prstGeom prst="straightConnector1">
            <a:avLst/>
          </a:prstGeom>
          <a:ln w="38100">
            <a:tailEnd type="triangle"/>
          </a:ln>
        </p:spPr>
        <p:style>
          <a:lnRef idx="3">
            <a:schemeClr val="accent1"/>
          </a:lnRef>
          <a:fillRef idx="0">
            <a:schemeClr val="accent1"/>
          </a:fillRef>
          <a:effectRef idx="2">
            <a:schemeClr val="accent1"/>
          </a:effectRef>
          <a:fontRef idx="minor">
            <a:schemeClr val="tx1"/>
          </a:fontRef>
        </p:style>
      </p:cxnSp>
      <p:cxnSp>
        <p:nvCxnSpPr>
          <p:cNvPr id="74" name="Straight Arrow Connector 73">
            <a:extLst>
              <a:ext uri="{FF2B5EF4-FFF2-40B4-BE49-F238E27FC236}">
                <a16:creationId xmlns:a16="http://schemas.microsoft.com/office/drawing/2014/main" id="{7F26DD81-C503-476C-A1C2-A36941FA11ED}"/>
              </a:ext>
            </a:extLst>
          </p:cNvPr>
          <p:cNvCxnSpPr>
            <a:cxnSpLocks/>
          </p:cNvCxnSpPr>
          <p:nvPr/>
        </p:nvCxnSpPr>
        <p:spPr>
          <a:xfrm>
            <a:off x="4980853" y="4918830"/>
            <a:ext cx="4548049" cy="33040"/>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cxnSp>
        <p:nvCxnSpPr>
          <p:cNvPr id="77" name="Straight Arrow Connector 76">
            <a:extLst>
              <a:ext uri="{FF2B5EF4-FFF2-40B4-BE49-F238E27FC236}">
                <a16:creationId xmlns:a16="http://schemas.microsoft.com/office/drawing/2014/main" id="{439D90A9-DC45-4738-A7CB-7D19948183B2}"/>
              </a:ext>
            </a:extLst>
          </p:cNvPr>
          <p:cNvCxnSpPr>
            <a:cxnSpLocks/>
          </p:cNvCxnSpPr>
          <p:nvPr/>
        </p:nvCxnSpPr>
        <p:spPr>
          <a:xfrm>
            <a:off x="5044412" y="5279752"/>
            <a:ext cx="4548049" cy="33040"/>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cxnSp>
        <p:nvCxnSpPr>
          <p:cNvPr id="78" name="Straight Arrow Connector 77">
            <a:extLst>
              <a:ext uri="{FF2B5EF4-FFF2-40B4-BE49-F238E27FC236}">
                <a16:creationId xmlns:a16="http://schemas.microsoft.com/office/drawing/2014/main" id="{B340100B-0912-41C7-B86A-C25897DED10E}"/>
              </a:ext>
            </a:extLst>
          </p:cNvPr>
          <p:cNvCxnSpPr>
            <a:cxnSpLocks/>
          </p:cNvCxnSpPr>
          <p:nvPr/>
        </p:nvCxnSpPr>
        <p:spPr>
          <a:xfrm>
            <a:off x="5107971" y="5737143"/>
            <a:ext cx="4548049" cy="33040"/>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cxnSp>
        <p:nvCxnSpPr>
          <p:cNvPr id="79" name="Straight Arrow Connector 78">
            <a:extLst>
              <a:ext uri="{FF2B5EF4-FFF2-40B4-BE49-F238E27FC236}">
                <a16:creationId xmlns:a16="http://schemas.microsoft.com/office/drawing/2014/main" id="{5D92480A-BAD8-4ED0-B22F-0F1FE5F307E2}"/>
              </a:ext>
            </a:extLst>
          </p:cNvPr>
          <p:cNvCxnSpPr>
            <a:cxnSpLocks/>
          </p:cNvCxnSpPr>
          <p:nvPr/>
        </p:nvCxnSpPr>
        <p:spPr>
          <a:xfrm>
            <a:off x="5107971" y="6124823"/>
            <a:ext cx="4548049" cy="33040"/>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graphicFrame>
        <p:nvGraphicFramePr>
          <p:cNvPr id="80" name="Object 79">
            <a:extLst>
              <a:ext uri="{FF2B5EF4-FFF2-40B4-BE49-F238E27FC236}">
                <a16:creationId xmlns:a16="http://schemas.microsoft.com/office/drawing/2014/main" id="{CE4FD875-66FE-4BDC-884F-C59E1235BA74}"/>
              </a:ext>
            </a:extLst>
          </p:cNvPr>
          <p:cNvGraphicFramePr>
            <a:graphicFrameLocks noChangeAspect="1"/>
          </p:cNvGraphicFramePr>
          <p:nvPr>
            <p:extLst>
              <p:ext uri="{D42A27DB-BD31-4B8C-83A1-F6EECF244321}">
                <p14:modId xmlns:p14="http://schemas.microsoft.com/office/powerpoint/2010/main" val="753258169"/>
              </p:ext>
            </p:extLst>
          </p:nvPr>
        </p:nvGraphicFramePr>
        <p:xfrm>
          <a:off x="5108202" y="6232229"/>
          <a:ext cx="330203" cy="369051"/>
        </p:xfrm>
        <a:graphic>
          <a:graphicData uri="http://schemas.openxmlformats.org/presentationml/2006/ole">
            <mc:AlternateContent xmlns:mc="http://schemas.openxmlformats.org/markup-compatibility/2006">
              <mc:Choice xmlns:v="urn:schemas-microsoft-com:vml" Requires="v">
                <p:oleObj name="Equation" r:id="rId11" imgW="215640" imgH="241200" progId="Equation.DSMT4">
                  <p:embed/>
                </p:oleObj>
              </mc:Choice>
              <mc:Fallback>
                <p:oleObj name="Equation" r:id="rId11" imgW="215640" imgH="241200" progId="Equation.DSMT4">
                  <p:embed/>
                  <p:pic>
                    <p:nvPicPr>
                      <p:cNvPr id="0" name=""/>
                      <p:cNvPicPr/>
                      <p:nvPr/>
                    </p:nvPicPr>
                    <p:blipFill>
                      <a:blip r:embed="rId12"/>
                      <a:stretch>
                        <a:fillRect/>
                      </a:stretch>
                    </p:blipFill>
                    <p:spPr>
                      <a:xfrm>
                        <a:off x="5108202" y="6232229"/>
                        <a:ext cx="330203" cy="369051"/>
                      </a:xfrm>
                      <a:prstGeom prst="rect">
                        <a:avLst/>
                      </a:prstGeom>
                    </p:spPr>
                  </p:pic>
                </p:oleObj>
              </mc:Fallback>
            </mc:AlternateContent>
          </a:graphicData>
        </a:graphic>
      </p:graphicFrame>
    </p:spTree>
    <p:extLst>
      <p:ext uri="{BB962C8B-B14F-4D97-AF65-F5344CB8AC3E}">
        <p14:creationId xmlns:p14="http://schemas.microsoft.com/office/powerpoint/2010/main" val="3513509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9"/>
                                          </p:stCondLst>
                                        </p:cTn>
                                        <p:tgtEl>
                                          <p:spTgt spid="8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63"/>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5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60"/>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64"/>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56"/>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61"/>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65"/>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50"/>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51"/>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50" grpId="0"/>
      <p:bldP spid="51" grpId="0"/>
      <p:bldP spid="53" grpId="0" animBg="1"/>
      <p:bldP spid="54" grpId="0" animBg="1"/>
      <p:bldP spid="55" grpId="0" animBg="1"/>
      <p:bldP spid="56" grpId="0" animBg="1"/>
      <p:bldP spid="57" grpId="0" animBg="1"/>
      <p:bldP spid="58" grpId="0" animBg="1"/>
      <p:bldP spid="59" grpId="0" animBg="1"/>
      <p:bldP spid="60" grpId="0" animBg="1"/>
      <p:bldP spid="6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4142F-BEC6-47FC-A819-A0539CC5F8E5}"/>
              </a:ext>
            </a:extLst>
          </p:cNvPr>
          <p:cNvSpPr txBox="1">
            <a:spLocks/>
          </p:cNvSpPr>
          <p:nvPr/>
        </p:nvSpPr>
        <p:spPr>
          <a:xfrm>
            <a:off x="3482010" y="355342"/>
            <a:ext cx="6556513" cy="60704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dirty="0">
                <a:latin typeface="+mn-lt"/>
              </a:rPr>
              <a:t>A.6 Electric Fields in Matter</a:t>
            </a:r>
          </a:p>
        </p:txBody>
      </p:sp>
      <p:sp>
        <p:nvSpPr>
          <p:cNvPr id="3" name="TextBox 2">
            <a:extLst>
              <a:ext uri="{FF2B5EF4-FFF2-40B4-BE49-F238E27FC236}">
                <a16:creationId xmlns:a16="http://schemas.microsoft.com/office/drawing/2014/main" id="{DC023828-9064-49DA-8D2F-156688D8B467}"/>
              </a:ext>
            </a:extLst>
          </p:cNvPr>
          <p:cNvSpPr txBox="1"/>
          <p:nvPr/>
        </p:nvSpPr>
        <p:spPr>
          <a:xfrm>
            <a:off x="496956" y="1029499"/>
            <a:ext cx="10988586" cy="338554"/>
          </a:xfrm>
          <a:prstGeom prst="rect">
            <a:avLst/>
          </a:prstGeom>
          <a:noFill/>
        </p:spPr>
        <p:txBody>
          <a:bodyPr wrap="none" rtlCol="0">
            <a:spAutoFit/>
          </a:bodyPr>
          <a:lstStyle/>
          <a:p>
            <a:r>
              <a:rPr lang="en-US" sz="1600" dirty="0" err="1"/>
              <a:t>Gonna</a:t>
            </a:r>
            <a:r>
              <a:rPr lang="en-US" sz="1600" dirty="0"/>
              <a:t> examine the field surrounding a metal just a bit more.  We already know that it is 0 inside the metal.   What about outside?</a:t>
            </a:r>
          </a:p>
        </p:txBody>
      </p:sp>
      <p:sp>
        <p:nvSpPr>
          <p:cNvPr id="4" name="TextBox 3">
            <a:extLst>
              <a:ext uri="{FF2B5EF4-FFF2-40B4-BE49-F238E27FC236}">
                <a16:creationId xmlns:a16="http://schemas.microsoft.com/office/drawing/2014/main" id="{AC8B1A88-D532-4C00-A82C-C41F1F3684A3}"/>
              </a:ext>
            </a:extLst>
          </p:cNvPr>
          <p:cNvSpPr txBox="1"/>
          <p:nvPr/>
        </p:nvSpPr>
        <p:spPr>
          <a:xfrm>
            <a:off x="586408" y="1436976"/>
            <a:ext cx="11121888" cy="338554"/>
          </a:xfrm>
          <a:prstGeom prst="rect">
            <a:avLst/>
          </a:prstGeom>
          <a:noFill/>
          <a:ln>
            <a:solidFill>
              <a:srgbClr val="0070C0"/>
            </a:solidFill>
          </a:ln>
        </p:spPr>
        <p:txBody>
          <a:bodyPr wrap="square" rtlCol="0">
            <a:spAutoFit/>
          </a:bodyPr>
          <a:lstStyle/>
          <a:p>
            <a:r>
              <a:rPr lang="en-US" sz="1600" dirty="0"/>
              <a:t>2.  The electric field near a metal’s surface is perpendicular to the it, and therefore the metal’s surface constitutes and equipotential.</a:t>
            </a:r>
          </a:p>
        </p:txBody>
      </p:sp>
      <p:graphicFrame>
        <p:nvGraphicFramePr>
          <p:cNvPr id="15" name="Object 14">
            <a:extLst>
              <a:ext uri="{FF2B5EF4-FFF2-40B4-BE49-F238E27FC236}">
                <a16:creationId xmlns:a16="http://schemas.microsoft.com/office/drawing/2014/main" id="{4E9E39E4-9E2E-4A11-BB23-E43C36D4AB34}"/>
              </a:ext>
            </a:extLst>
          </p:cNvPr>
          <p:cNvGraphicFramePr>
            <a:graphicFrameLocks noChangeAspect="1"/>
          </p:cNvGraphicFramePr>
          <p:nvPr>
            <p:extLst>
              <p:ext uri="{D42A27DB-BD31-4B8C-83A1-F6EECF244321}">
                <p14:modId xmlns:p14="http://schemas.microsoft.com/office/powerpoint/2010/main" val="186793005"/>
              </p:ext>
            </p:extLst>
          </p:nvPr>
        </p:nvGraphicFramePr>
        <p:xfrm>
          <a:off x="5879854" y="1824131"/>
          <a:ext cx="5605688" cy="1970842"/>
        </p:xfrm>
        <a:graphic>
          <a:graphicData uri="http://schemas.openxmlformats.org/presentationml/2006/ole">
            <mc:AlternateContent xmlns:mc="http://schemas.openxmlformats.org/markup-compatibility/2006">
              <mc:Choice xmlns:v="urn:schemas-microsoft-com:vml" Requires="v">
                <p:oleObj name="Bitmap Image" r:id="rId3" imgW="6149520" imgH="3040560" progId="Paint.Picture">
                  <p:embed/>
                </p:oleObj>
              </mc:Choice>
              <mc:Fallback>
                <p:oleObj name="Bitmap Image" r:id="rId3" imgW="6149520" imgH="3040560" progId="Paint.Picture">
                  <p:embed/>
                  <p:pic>
                    <p:nvPicPr>
                      <p:cNvPr id="0" name="Object 1"/>
                      <p:cNvPicPr>
                        <a:picLocks noChangeAspect="1" noChangeArrowheads="1"/>
                      </p:cNvPicPr>
                      <p:nvPr/>
                    </p:nvPicPr>
                    <p:blipFill>
                      <a:blip r:embed="rId4"/>
                      <a:srcRect l="1192" t="17799" r="1416" b="12862"/>
                      <a:stretch>
                        <a:fillRect/>
                      </a:stretch>
                    </p:blipFill>
                    <p:spPr bwMode="auto">
                      <a:xfrm>
                        <a:off x="5879854" y="1824131"/>
                        <a:ext cx="5605688" cy="1970842"/>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D0DDAB79-79B7-4D35-BC6A-F9F94FCA494E}"/>
              </a:ext>
            </a:extLst>
          </p:cNvPr>
          <p:cNvSpPr txBox="1"/>
          <p:nvPr/>
        </p:nvSpPr>
        <p:spPr>
          <a:xfrm>
            <a:off x="855167" y="2004264"/>
            <a:ext cx="4481155" cy="830997"/>
          </a:xfrm>
          <a:prstGeom prst="rect">
            <a:avLst/>
          </a:prstGeom>
          <a:noFill/>
        </p:spPr>
        <p:txBody>
          <a:bodyPr wrap="square" rtlCol="0">
            <a:spAutoFit/>
          </a:bodyPr>
          <a:lstStyle/>
          <a:p>
            <a:r>
              <a:rPr lang="en-US" sz="1600" dirty="0"/>
              <a:t>We’ll do a proof by contradiction.  Suppose it’s not perpendicular, but inclined at some angle.  Then</a:t>
            </a:r>
          </a:p>
          <a:p>
            <a:r>
              <a:rPr lang="en-US" sz="1600" dirty="0"/>
              <a:t>draw the following imaginary loop.</a:t>
            </a:r>
          </a:p>
        </p:txBody>
      </p:sp>
      <p:cxnSp>
        <p:nvCxnSpPr>
          <p:cNvPr id="24" name="Straight Arrow Connector 23">
            <a:extLst>
              <a:ext uri="{FF2B5EF4-FFF2-40B4-BE49-F238E27FC236}">
                <a16:creationId xmlns:a16="http://schemas.microsoft.com/office/drawing/2014/main" id="{7925E6EB-EB1A-4C65-9A39-992C06FBF499}"/>
              </a:ext>
            </a:extLst>
          </p:cNvPr>
          <p:cNvCxnSpPr/>
          <p:nvPr/>
        </p:nvCxnSpPr>
        <p:spPr>
          <a:xfrm flipH="1" flipV="1">
            <a:off x="6896323" y="2665745"/>
            <a:ext cx="347870" cy="616226"/>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88984284-CAC6-493B-A1C7-904A033EC8FD}"/>
              </a:ext>
            </a:extLst>
          </p:cNvPr>
          <p:cNvCxnSpPr/>
          <p:nvPr/>
        </p:nvCxnSpPr>
        <p:spPr>
          <a:xfrm>
            <a:off x="6896323" y="2665745"/>
            <a:ext cx="1387165" cy="0"/>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AAE94A11-697C-41D5-853A-E618F0A2312B}"/>
              </a:ext>
            </a:extLst>
          </p:cNvPr>
          <p:cNvCxnSpPr/>
          <p:nvPr/>
        </p:nvCxnSpPr>
        <p:spPr>
          <a:xfrm>
            <a:off x="8283488" y="2665745"/>
            <a:ext cx="0" cy="616226"/>
          </a:xfrm>
          <a:prstGeom prst="straightConnector1">
            <a:avLst/>
          </a:prstGeom>
          <a:ln w="254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AD125DE5-31D3-4B64-A79E-AB8F306C31AD}"/>
              </a:ext>
            </a:extLst>
          </p:cNvPr>
          <p:cNvCxnSpPr/>
          <p:nvPr/>
        </p:nvCxnSpPr>
        <p:spPr>
          <a:xfrm flipH="1">
            <a:off x="7244193" y="3281971"/>
            <a:ext cx="1039295" cy="0"/>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31" name="Object 30">
            <a:extLst>
              <a:ext uri="{FF2B5EF4-FFF2-40B4-BE49-F238E27FC236}">
                <a16:creationId xmlns:a16="http://schemas.microsoft.com/office/drawing/2014/main" id="{69A46C63-27E5-4186-9D70-6C89D9FFDF5A}"/>
              </a:ext>
            </a:extLst>
          </p:cNvPr>
          <p:cNvGraphicFramePr>
            <a:graphicFrameLocks noChangeAspect="1"/>
          </p:cNvGraphicFramePr>
          <p:nvPr>
            <p:extLst>
              <p:ext uri="{D42A27DB-BD31-4B8C-83A1-F6EECF244321}">
                <p14:modId xmlns:p14="http://schemas.microsoft.com/office/powerpoint/2010/main" val="4293445915"/>
              </p:ext>
            </p:extLst>
          </p:nvPr>
        </p:nvGraphicFramePr>
        <p:xfrm>
          <a:off x="2651634" y="2922494"/>
          <a:ext cx="775713" cy="359477"/>
        </p:xfrm>
        <a:graphic>
          <a:graphicData uri="http://schemas.openxmlformats.org/presentationml/2006/ole">
            <mc:AlternateContent xmlns:mc="http://schemas.openxmlformats.org/markup-compatibility/2006">
              <mc:Choice xmlns:v="urn:schemas-microsoft-com:vml" Requires="v">
                <p:oleObj name="Equation" r:id="rId5" imgW="520560" imgH="241200" progId="Equation.DSMT4">
                  <p:embed/>
                </p:oleObj>
              </mc:Choice>
              <mc:Fallback>
                <p:oleObj name="Equation" r:id="rId5" imgW="520560" imgH="241200" progId="Equation.DSMT4">
                  <p:embed/>
                  <p:pic>
                    <p:nvPicPr>
                      <p:cNvPr id="0" name=""/>
                      <p:cNvPicPr/>
                      <p:nvPr/>
                    </p:nvPicPr>
                    <p:blipFill>
                      <a:blip r:embed="rId6"/>
                      <a:stretch>
                        <a:fillRect/>
                      </a:stretch>
                    </p:blipFill>
                    <p:spPr>
                      <a:xfrm>
                        <a:off x="2651634" y="2922494"/>
                        <a:ext cx="775713" cy="359477"/>
                      </a:xfrm>
                      <a:prstGeom prst="rect">
                        <a:avLst/>
                      </a:prstGeom>
                    </p:spPr>
                  </p:pic>
                </p:oleObj>
              </mc:Fallback>
            </mc:AlternateContent>
          </a:graphicData>
        </a:graphic>
      </p:graphicFrame>
      <p:graphicFrame>
        <p:nvGraphicFramePr>
          <p:cNvPr id="32" name="Object 31">
            <a:extLst>
              <a:ext uri="{FF2B5EF4-FFF2-40B4-BE49-F238E27FC236}">
                <a16:creationId xmlns:a16="http://schemas.microsoft.com/office/drawing/2014/main" id="{59B1FE8B-AF7A-43FD-BC9D-B5DBBF04483C}"/>
              </a:ext>
            </a:extLst>
          </p:cNvPr>
          <p:cNvGraphicFramePr>
            <a:graphicFrameLocks noChangeAspect="1"/>
          </p:cNvGraphicFramePr>
          <p:nvPr>
            <p:extLst>
              <p:ext uri="{D42A27DB-BD31-4B8C-83A1-F6EECF244321}">
                <p14:modId xmlns:p14="http://schemas.microsoft.com/office/powerpoint/2010/main" val="3065606817"/>
              </p:ext>
            </p:extLst>
          </p:nvPr>
        </p:nvGraphicFramePr>
        <p:xfrm>
          <a:off x="6817826" y="2868700"/>
          <a:ext cx="198645" cy="399471"/>
        </p:xfrm>
        <a:graphic>
          <a:graphicData uri="http://schemas.openxmlformats.org/presentationml/2006/ole">
            <mc:AlternateContent xmlns:mc="http://schemas.openxmlformats.org/markup-compatibility/2006">
              <mc:Choice xmlns:v="urn:schemas-microsoft-com:vml" Requires="v">
                <p:oleObj name="Equation" r:id="rId7" imgW="88560" imgH="177480" progId="Equation.DSMT4">
                  <p:embed/>
                </p:oleObj>
              </mc:Choice>
              <mc:Fallback>
                <p:oleObj name="Equation" r:id="rId7" imgW="88560" imgH="177480" progId="Equation.DSMT4">
                  <p:embed/>
                  <p:pic>
                    <p:nvPicPr>
                      <p:cNvPr id="31" name="Object 30">
                        <a:extLst>
                          <a:ext uri="{FF2B5EF4-FFF2-40B4-BE49-F238E27FC236}">
                            <a16:creationId xmlns:a16="http://schemas.microsoft.com/office/drawing/2014/main" id="{69A46C63-27E5-4186-9D70-6C89D9FFDF5A}"/>
                          </a:ext>
                        </a:extLst>
                      </p:cNvPr>
                      <p:cNvPicPr/>
                      <p:nvPr/>
                    </p:nvPicPr>
                    <p:blipFill>
                      <a:blip r:embed="rId8"/>
                      <a:stretch>
                        <a:fillRect/>
                      </a:stretch>
                    </p:blipFill>
                    <p:spPr>
                      <a:xfrm>
                        <a:off x="6817826" y="2868700"/>
                        <a:ext cx="198645" cy="399471"/>
                      </a:xfrm>
                      <a:prstGeom prst="rect">
                        <a:avLst/>
                      </a:prstGeom>
                    </p:spPr>
                  </p:pic>
                </p:oleObj>
              </mc:Fallback>
            </mc:AlternateContent>
          </a:graphicData>
        </a:graphic>
      </p:graphicFrame>
      <p:graphicFrame>
        <p:nvGraphicFramePr>
          <p:cNvPr id="33" name="Object 32">
            <a:extLst>
              <a:ext uri="{FF2B5EF4-FFF2-40B4-BE49-F238E27FC236}">
                <a16:creationId xmlns:a16="http://schemas.microsoft.com/office/drawing/2014/main" id="{CCD1DF2A-F220-4798-967B-CBE7D631B5E9}"/>
              </a:ext>
            </a:extLst>
          </p:cNvPr>
          <p:cNvGraphicFramePr>
            <a:graphicFrameLocks noChangeAspect="1"/>
          </p:cNvGraphicFramePr>
          <p:nvPr>
            <p:extLst>
              <p:ext uri="{D42A27DB-BD31-4B8C-83A1-F6EECF244321}">
                <p14:modId xmlns:p14="http://schemas.microsoft.com/office/powerpoint/2010/main" val="3147649036"/>
              </p:ext>
            </p:extLst>
          </p:nvPr>
        </p:nvGraphicFramePr>
        <p:xfrm>
          <a:off x="3463573" y="2961331"/>
          <a:ext cx="1731337" cy="266360"/>
        </p:xfrm>
        <a:graphic>
          <a:graphicData uri="http://schemas.openxmlformats.org/presentationml/2006/ole">
            <mc:AlternateContent xmlns:mc="http://schemas.openxmlformats.org/markup-compatibility/2006">
              <mc:Choice xmlns:v="urn:schemas-microsoft-com:vml" Requires="v">
                <p:oleObj name="Equation" r:id="rId9" imgW="1155600" imgH="177480" progId="Equation.DSMT4">
                  <p:embed/>
                </p:oleObj>
              </mc:Choice>
              <mc:Fallback>
                <p:oleObj name="Equation" r:id="rId9" imgW="1155600" imgH="177480" progId="Equation.DSMT4">
                  <p:embed/>
                  <p:pic>
                    <p:nvPicPr>
                      <p:cNvPr id="0" name=""/>
                      <p:cNvPicPr/>
                      <p:nvPr/>
                    </p:nvPicPr>
                    <p:blipFill>
                      <a:blip r:embed="rId10"/>
                      <a:stretch>
                        <a:fillRect/>
                      </a:stretch>
                    </p:blipFill>
                    <p:spPr>
                      <a:xfrm>
                        <a:off x="3463573" y="2961331"/>
                        <a:ext cx="1731337" cy="266360"/>
                      </a:xfrm>
                      <a:prstGeom prst="rect">
                        <a:avLst/>
                      </a:prstGeom>
                    </p:spPr>
                  </p:pic>
                </p:oleObj>
              </mc:Fallback>
            </mc:AlternateContent>
          </a:graphicData>
        </a:graphic>
      </p:graphicFrame>
      <p:graphicFrame>
        <p:nvGraphicFramePr>
          <p:cNvPr id="34" name="Object 33">
            <a:extLst>
              <a:ext uri="{FF2B5EF4-FFF2-40B4-BE49-F238E27FC236}">
                <a16:creationId xmlns:a16="http://schemas.microsoft.com/office/drawing/2014/main" id="{FE638A61-0D85-4371-9ADB-D548B8F09D1C}"/>
              </a:ext>
            </a:extLst>
          </p:cNvPr>
          <p:cNvGraphicFramePr>
            <a:graphicFrameLocks noChangeAspect="1"/>
          </p:cNvGraphicFramePr>
          <p:nvPr>
            <p:extLst>
              <p:ext uri="{D42A27DB-BD31-4B8C-83A1-F6EECF244321}">
                <p14:modId xmlns:p14="http://schemas.microsoft.com/office/powerpoint/2010/main" val="4037200364"/>
              </p:ext>
            </p:extLst>
          </p:nvPr>
        </p:nvGraphicFramePr>
        <p:xfrm>
          <a:off x="3075716" y="3350283"/>
          <a:ext cx="360363" cy="263525"/>
        </p:xfrm>
        <a:graphic>
          <a:graphicData uri="http://schemas.openxmlformats.org/presentationml/2006/ole">
            <mc:AlternateContent xmlns:mc="http://schemas.openxmlformats.org/markup-compatibility/2006">
              <mc:Choice xmlns:v="urn:schemas-microsoft-com:vml" Requires="v">
                <p:oleObj name="Equation" r:id="rId11" imgW="241200" imgH="177480" progId="Equation.DSMT4">
                  <p:embed/>
                </p:oleObj>
              </mc:Choice>
              <mc:Fallback>
                <p:oleObj name="Equation" r:id="rId11" imgW="241200" imgH="177480" progId="Equation.DSMT4">
                  <p:embed/>
                  <p:pic>
                    <p:nvPicPr>
                      <p:cNvPr id="31" name="Object 30">
                        <a:extLst>
                          <a:ext uri="{FF2B5EF4-FFF2-40B4-BE49-F238E27FC236}">
                            <a16:creationId xmlns:a16="http://schemas.microsoft.com/office/drawing/2014/main" id="{69A46C63-27E5-4186-9D70-6C89D9FFDF5A}"/>
                          </a:ext>
                        </a:extLst>
                      </p:cNvPr>
                      <p:cNvPicPr/>
                      <p:nvPr/>
                    </p:nvPicPr>
                    <p:blipFill>
                      <a:blip r:embed="rId12"/>
                      <a:stretch>
                        <a:fillRect/>
                      </a:stretch>
                    </p:blipFill>
                    <p:spPr>
                      <a:xfrm>
                        <a:off x="3075716" y="3350283"/>
                        <a:ext cx="360363" cy="263525"/>
                      </a:xfrm>
                      <a:prstGeom prst="rect">
                        <a:avLst/>
                      </a:prstGeom>
                    </p:spPr>
                  </p:pic>
                </p:oleObj>
              </mc:Fallback>
            </mc:AlternateContent>
          </a:graphicData>
        </a:graphic>
      </p:graphicFrame>
      <p:graphicFrame>
        <p:nvGraphicFramePr>
          <p:cNvPr id="35" name="Object 34">
            <a:extLst>
              <a:ext uri="{FF2B5EF4-FFF2-40B4-BE49-F238E27FC236}">
                <a16:creationId xmlns:a16="http://schemas.microsoft.com/office/drawing/2014/main" id="{FA8DD857-32E6-4725-96A1-C21320F09E28}"/>
              </a:ext>
            </a:extLst>
          </p:cNvPr>
          <p:cNvGraphicFramePr>
            <a:graphicFrameLocks noChangeAspect="1"/>
          </p:cNvGraphicFramePr>
          <p:nvPr>
            <p:extLst>
              <p:ext uri="{D42A27DB-BD31-4B8C-83A1-F6EECF244321}">
                <p14:modId xmlns:p14="http://schemas.microsoft.com/office/powerpoint/2010/main" val="437097311"/>
              </p:ext>
            </p:extLst>
          </p:nvPr>
        </p:nvGraphicFramePr>
        <p:xfrm>
          <a:off x="3415001" y="3346605"/>
          <a:ext cx="779462" cy="266700"/>
        </p:xfrm>
        <a:graphic>
          <a:graphicData uri="http://schemas.openxmlformats.org/presentationml/2006/ole">
            <mc:AlternateContent xmlns:mc="http://schemas.openxmlformats.org/markup-compatibility/2006">
              <mc:Choice xmlns:v="urn:schemas-microsoft-com:vml" Requires="v">
                <p:oleObj name="Equation" r:id="rId13" imgW="520560" imgH="177480" progId="Equation.DSMT4">
                  <p:embed/>
                </p:oleObj>
              </mc:Choice>
              <mc:Fallback>
                <p:oleObj name="Equation" r:id="rId13" imgW="520560" imgH="177480" progId="Equation.DSMT4">
                  <p:embed/>
                  <p:pic>
                    <p:nvPicPr>
                      <p:cNvPr id="33" name="Object 32">
                        <a:extLst>
                          <a:ext uri="{FF2B5EF4-FFF2-40B4-BE49-F238E27FC236}">
                            <a16:creationId xmlns:a16="http://schemas.microsoft.com/office/drawing/2014/main" id="{CCD1DF2A-F220-4798-967B-CBE7D631B5E9}"/>
                          </a:ext>
                        </a:extLst>
                      </p:cNvPr>
                      <p:cNvPicPr/>
                      <p:nvPr/>
                    </p:nvPicPr>
                    <p:blipFill>
                      <a:blip r:embed="rId14"/>
                      <a:stretch>
                        <a:fillRect/>
                      </a:stretch>
                    </p:blipFill>
                    <p:spPr>
                      <a:xfrm>
                        <a:off x="3415001" y="3346605"/>
                        <a:ext cx="779462" cy="266700"/>
                      </a:xfrm>
                      <a:prstGeom prst="rect">
                        <a:avLst/>
                      </a:prstGeom>
                    </p:spPr>
                  </p:pic>
                </p:oleObj>
              </mc:Fallback>
            </mc:AlternateContent>
          </a:graphicData>
        </a:graphic>
      </p:graphicFrame>
      <p:graphicFrame>
        <p:nvGraphicFramePr>
          <p:cNvPr id="37" name="Object 36">
            <a:extLst>
              <a:ext uri="{FF2B5EF4-FFF2-40B4-BE49-F238E27FC236}">
                <a16:creationId xmlns:a16="http://schemas.microsoft.com/office/drawing/2014/main" id="{03D61753-5017-41B2-8762-7DEC69452769}"/>
              </a:ext>
            </a:extLst>
          </p:cNvPr>
          <p:cNvGraphicFramePr>
            <a:graphicFrameLocks noChangeAspect="1"/>
          </p:cNvGraphicFramePr>
          <p:nvPr>
            <p:extLst>
              <p:ext uri="{D42A27DB-BD31-4B8C-83A1-F6EECF244321}">
                <p14:modId xmlns:p14="http://schemas.microsoft.com/office/powerpoint/2010/main" val="304779869"/>
              </p:ext>
            </p:extLst>
          </p:nvPr>
        </p:nvGraphicFramePr>
        <p:xfrm>
          <a:off x="3075716" y="3677939"/>
          <a:ext cx="703263" cy="304800"/>
        </p:xfrm>
        <a:graphic>
          <a:graphicData uri="http://schemas.openxmlformats.org/presentationml/2006/ole">
            <mc:AlternateContent xmlns:mc="http://schemas.openxmlformats.org/markup-compatibility/2006">
              <mc:Choice xmlns:v="urn:schemas-microsoft-com:vml" Requires="v">
                <p:oleObj name="Equation" r:id="rId15" imgW="469800" imgH="203040" progId="Equation.DSMT4">
                  <p:embed/>
                </p:oleObj>
              </mc:Choice>
              <mc:Fallback>
                <p:oleObj name="Equation" r:id="rId15" imgW="469800" imgH="203040" progId="Equation.DSMT4">
                  <p:embed/>
                  <p:pic>
                    <p:nvPicPr>
                      <p:cNvPr id="35" name="Object 34">
                        <a:extLst>
                          <a:ext uri="{FF2B5EF4-FFF2-40B4-BE49-F238E27FC236}">
                            <a16:creationId xmlns:a16="http://schemas.microsoft.com/office/drawing/2014/main" id="{FA8DD857-32E6-4725-96A1-C21320F09E28}"/>
                          </a:ext>
                        </a:extLst>
                      </p:cNvPr>
                      <p:cNvPicPr/>
                      <p:nvPr/>
                    </p:nvPicPr>
                    <p:blipFill>
                      <a:blip r:embed="rId16"/>
                      <a:stretch>
                        <a:fillRect/>
                      </a:stretch>
                    </p:blipFill>
                    <p:spPr>
                      <a:xfrm>
                        <a:off x="3075716" y="3677939"/>
                        <a:ext cx="703263" cy="304800"/>
                      </a:xfrm>
                      <a:prstGeom prst="rect">
                        <a:avLst/>
                      </a:prstGeom>
                    </p:spPr>
                  </p:pic>
                </p:oleObj>
              </mc:Fallback>
            </mc:AlternateContent>
          </a:graphicData>
        </a:graphic>
      </p:graphicFrame>
      <p:cxnSp>
        <p:nvCxnSpPr>
          <p:cNvPr id="39" name="Connector: Curved 38">
            <a:extLst>
              <a:ext uri="{FF2B5EF4-FFF2-40B4-BE49-F238E27FC236}">
                <a16:creationId xmlns:a16="http://schemas.microsoft.com/office/drawing/2014/main" id="{5A08E727-2AE5-462F-BAB4-BF4A33CF094C}"/>
              </a:ext>
            </a:extLst>
          </p:cNvPr>
          <p:cNvCxnSpPr/>
          <p:nvPr/>
        </p:nvCxnSpPr>
        <p:spPr>
          <a:xfrm flipV="1">
            <a:off x="2378761" y="3479955"/>
            <a:ext cx="660729" cy="502784"/>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B9C4C7BC-EDA9-4FC2-982B-8FC305525DD6}"/>
              </a:ext>
            </a:extLst>
          </p:cNvPr>
          <p:cNvSpPr txBox="1"/>
          <p:nvPr/>
        </p:nvSpPr>
        <p:spPr>
          <a:xfrm>
            <a:off x="1142060" y="3346605"/>
            <a:ext cx="1390124" cy="830997"/>
          </a:xfrm>
          <a:prstGeom prst="rect">
            <a:avLst/>
          </a:prstGeom>
          <a:noFill/>
        </p:spPr>
        <p:txBody>
          <a:bodyPr wrap="none" rtlCol="0">
            <a:spAutoFit/>
          </a:bodyPr>
          <a:lstStyle/>
          <a:p>
            <a:r>
              <a:rPr lang="en-US" sz="1600" dirty="0"/>
              <a:t>should always </a:t>
            </a:r>
          </a:p>
          <a:p>
            <a:r>
              <a:rPr lang="en-US" sz="1600" dirty="0"/>
              <a:t>be zero for </a:t>
            </a:r>
          </a:p>
          <a:p>
            <a:r>
              <a:rPr lang="en-US" sz="1600" dirty="0"/>
              <a:t>closed loop</a:t>
            </a:r>
          </a:p>
        </p:txBody>
      </p:sp>
      <p:sp>
        <p:nvSpPr>
          <p:cNvPr id="41" name="TextBox 40">
            <a:extLst>
              <a:ext uri="{FF2B5EF4-FFF2-40B4-BE49-F238E27FC236}">
                <a16:creationId xmlns:a16="http://schemas.microsoft.com/office/drawing/2014/main" id="{E6EF330D-5739-4150-B941-4830832D26CE}"/>
              </a:ext>
            </a:extLst>
          </p:cNvPr>
          <p:cNvSpPr txBox="1"/>
          <p:nvPr/>
        </p:nvSpPr>
        <p:spPr>
          <a:xfrm>
            <a:off x="586408" y="4325529"/>
            <a:ext cx="5654753" cy="338554"/>
          </a:xfrm>
          <a:prstGeom prst="rect">
            <a:avLst/>
          </a:prstGeom>
          <a:noFill/>
          <a:ln>
            <a:solidFill>
              <a:srgbClr val="0070C0"/>
            </a:solidFill>
          </a:ln>
        </p:spPr>
        <p:txBody>
          <a:bodyPr wrap="none" rtlCol="0">
            <a:spAutoFit/>
          </a:bodyPr>
          <a:lstStyle/>
          <a:p>
            <a:r>
              <a:rPr lang="en-US" sz="1600" dirty="0"/>
              <a:t>3.    The strength of the electric field near a metal’s surface is </a:t>
            </a:r>
            <a:r>
              <a:rPr lang="el-GR" sz="1600" dirty="0"/>
              <a:t>σ</a:t>
            </a:r>
            <a:r>
              <a:rPr lang="en-US" sz="1600" dirty="0"/>
              <a:t>/</a:t>
            </a:r>
            <a:r>
              <a:rPr lang="el-GR" sz="1600" dirty="0"/>
              <a:t>ε</a:t>
            </a:r>
            <a:r>
              <a:rPr lang="en-US" sz="1600" baseline="-25000" dirty="0"/>
              <a:t>0</a:t>
            </a:r>
            <a:r>
              <a:rPr lang="en-US" sz="1600" baseline="30000" dirty="0"/>
              <a:t> </a:t>
            </a:r>
            <a:endParaRPr lang="en-US" sz="1600" dirty="0"/>
          </a:p>
        </p:txBody>
      </p:sp>
      <p:sp>
        <p:nvSpPr>
          <p:cNvPr id="43" name="TextBox 42">
            <a:extLst>
              <a:ext uri="{FF2B5EF4-FFF2-40B4-BE49-F238E27FC236}">
                <a16:creationId xmlns:a16="http://schemas.microsoft.com/office/drawing/2014/main" id="{A0413458-A87F-4636-9AA6-4415FF2DBAE7}"/>
              </a:ext>
            </a:extLst>
          </p:cNvPr>
          <p:cNvSpPr txBox="1"/>
          <p:nvPr/>
        </p:nvSpPr>
        <p:spPr>
          <a:xfrm>
            <a:off x="926900" y="4800480"/>
            <a:ext cx="5298374" cy="830997"/>
          </a:xfrm>
          <a:prstGeom prst="rect">
            <a:avLst/>
          </a:prstGeom>
          <a:noFill/>
        </p:spPr>
        <p:txBody>
          <a:bodyPr wrap="none" rtlCol="0">
            <a:spAutoFit/>
          </a:bodyPr>
          <a:lstStyle/>
          <a:p>
            <a:r>
              <a:rPr lang="en-US" sz="1600" dirty="0"/>
              <a:t>This time we’ll use Gauss’s law.  We’ll draw a Gaussian cube </a:t>
            </a:r>
          </a:p>
          <a:p>
            <a:r>
              <a:rPr lang="en-US" sz="1600" dirty="0"/>
              <a:t>(use imagination) straddling the surface, which we’ll suppose </a:t>
            </a:r>
          </a:p>
          <a:p>
            <a:r>
              <a:rPr lang="en-US" sz="1600" dirty="0"/>
              <a:t>to have surface charge density σ.</a:t>
            </a:r>
            <a:endParaRPr lang="en-US" dirty="0"/>
          </a:p>
        </p:txBody>
      </p:sp>
      <p:graphicFrame>
        <p:nvGraphicFramePr>
          <p:cNvPr id="45" name="Object 44">
            <a:extLst>
              <a:ext uri="{FF2B5EF4-FFF2-40B4-BE49-F238E27FC236}">
                <a16:creationId xmlns:a16="http://schemas.microsoft.com/office/drawing/2014/main" id="{A33E00E3-C574-45BF-A889-D2D536F8913C}"/>
              </a:ext>
            </a:extLst>
          </p:cNvPr>
          <p:cNvGraphicFramePr>
            <a:graphicFrameLocks noChangeAspect="1"/>
          </p:cNvGraphicFramePr>
          <p:nvPr>
            <p:extLst>
              <p:ext uri="{D42A27DB-BD31-4B8C-83A1-F6EECF244321}">
                <p14:modId xmlns:p14="http://schemas.microsoft.com/office/powerpoint/2010/main" val="3945929384"/>
              </p:ext>
            </p:extLst>
          </p:nvPr>
        </p:nvGraphicFramePr>
        <p:xfrm>
          <a:off x="6669088" y="4219575"/>
          <a:ext cx="4189412" cy="2400300"/>
        </p:xfrm>
        <a:graphic>
          <a:graphicData uri="http://schemas.openxmlformats.org/presentationml/2006/ole">
            <mc:AlternateContent xmlns:mc="http://schemas.openxmlformats.org/markup-compatibility/2006">
              <mc:Choice xmlns:v="urn:schemas-microsoft-com:vml" Requires="v">
                <p:oleObj name="Bitmap Image" r:id="rId17" imgW="5067360" imgH="2880360" progId="Paint.Picture">
                  <p:embed/>
                </p:oleObj>
              </mc:Choice>
              <mc:Fallback>
                <p:oleObj name="Bitmap Image" r:id="rId17" imgW="5067360" imgH="2880360" progId="Paint.Picture">
                  <p:embed/>
                  <p:pic>
                    <p:nvPicPr>
                      <p:cNvPr id="0" name="Object 68"/>
                      <p:cNvPicPr>
                        <a:picLocks noChangeAspect="1" noChangeArrowheads="1"/>
                      </p:cNvPicPr>
                      <p:nvPr/>
                    </p:nvPicPr>
                    <p:blipFill>
                      <a:blip r:embed="rId18"/>
                      <a:srcRect l="595" t="-2255" r="1466" b="3397"/>
                      <a:stretch>
                        <a:fillRect/>
                      </a:stretch>
                    </p:blipFill>
                    <p:spPr bwMode="auto">
                      <a:xfrm>
                        <a:off x="6669088" y="4219575"/>
                        <a:ext cx="4189412" cy="2400300"/>
                      </a:xfrm>
                      <a:prstGeom prst="rect">
                        <a:avLst/>
                      </a:prstGeom>
                      <a:noFill/>
                    </p:spPr>
                  </p:pic>
                </p:oleObj>
              </mc:Fallback>
            </mc:AlternateContent>
          </a:graphicData>
        </a:graphic>
      </p:graphicFrame>
      <p:sp>
        <p:nvSpPr>
          <p:cNvPr id="46" name="Rectangle 45">
            <a:extLst>
              <a:ext uri="{FF2B5EF4-FFF2-40B4-BE49-F238E27FC236}">
                <a16:creationId xmlns:a16="http://schemas.microsoft.com/office/drawing/2014/main" id="{2637CDB6-92E2-4F11-ADEC-BC9398A13064}"/>
              </a:ext>
            </a:extLst>
          </p:cNvPr>
          <p:cNvSpPr/>
          <p:nvPr/>
        </p:nvSpPr>
        <p:spPr>
          <a:xfrm rot="19851185">
            <a:off x="7349601" y="5114810"/>
            <a:ext cx="453810" cy="550823"/>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7" name="Object 46">
            <a:extLst>
              <a:ext uri="{FF2B5EF4-FFF2-40B4-BE49-F238E27FC236}">
                <a16:creationId xmlns:a16="http://schemas.microsoft.com/office/drawing/2014/main" id="{143D65C6-849D-499B-9FA3-03CC6D3A7653}"/>
              </a:ext>
            </a:extLst>
          </p:cNvPr>
          <p:cNvGraphicFramePr>
            <a:graphicFrameLocks noChangeAspect="1"/>
          </p:cNvGraphicFramePr>
          <p:nvPr>
            <p:extLst>
              <p:ext uri="{D42A27DB-BD31-4B8C-83A1-F6EECF244321}">
                <p14:modId xmlns:p14="http://schemas.microsoft.com/office/powerpoint/2010/main" val="1600332727"/>
              </p:ext>
            </p:extLst>
          </p:nvPr>
        </p:nvGraphicFramePr>
        <p:xfrm>
          <a:off x="926900" y="5761921"/>
          <a:ext cx="1477963" cy="571500"/>
        </p:xfrm>
        <a:graphic>
          <a:graphicData uri="http://schemas.openxmlformats.org/presentationml/2006/ole">
            <mc:AlternateContent xmlns:mc="http://schemas.openxmlformats.org/markup-compatibility/2006">
              <mc:Choice xmlns:v="urn:schemas-microsoft-com:vml" Requires="v">
                <p:oleObj name="Equation" r:id="rId19" imgW="1117440" imgH="431640" progId="Equation.DSMT4">
                  <p:embed/>
                </p:oleObj>
              </mc:Choice>
              <mc:Fallback>
                <p:oleObj name="Equation" r:id="rId19" imgW="1117440" imgH="431640" progId="Equation.DSMT4">
                  <p:embed/>
                  <p:pic>
                    <p:nvPicPr>
                      <p:cNvPr id="0" name=""/>
                      <p:cNvPicPr/>
                      <p:nvPr/>
                    </p:nvPicPr>
                    <p:blipFill>
                      <a:blip r:embed="rId20"/>
                      <a:stretch>
                        <a:fillRect/>
                      </a:stretch>
                    </p:blipFill>
                    <p:spPr>
                      <a:xfrm>
                        <a:off x="926900" y="5761921"/>
                        <a:ext cx="1477963" cy="571500"/>
                      </a:xfrm>
                      <a:prstGeom prst="rect">
                        <a:avLst/>
                      </a:prstGeom>
                    </p:spPr>
                  </p:pic>
                </p:oleObj>
              </mc:Fallback>
            </mc:AlternateContent>
          </a:graphicData>
        </a:graphic>
      </p:graphicFrame>
      <p:graphicFrame>
        <p:nvGraphicFramePr>
          <p:cNvPr id="48" name="Object 47">
            <a:extLst>
              <a:ext uri="{FF2B5EF4-FFF2-40B4-BE49-F238E27FC236}">
                <a16:creationId xmlns:a16="http://schemas.microsoft.com/office/drawing/2014/main" id="{5B3595EB-EEF2-473C-B748-8EB8801CCBE1}"/>
              </a:ext>
            </a:extLst>
          </p:cNvPr>
          <p:cNvGraphicFramePr>
            <a:graphicFrameLocks noChangeAspect="1"/>
          </p:cNvGraphicFramePr>
          <p:nvPr>
            <p:extLst>
              <p:ext uri="{D42A27DB-BD31-4B8C-83A1-F6EECF244321}">
                <p14:modId xmlns:p14="http://schemas.microsoft.com/office/powerpoint/2010/main" val="4155044224"/>
              </p:ext>
            </p:extLst>
          </p:nvPr>
        </p:nvGraphicFramePr>
        <p:xfrm>
          <a:off x="2955066" y="5777690"/>
          <a:ext cx="823913" cy="571500"/>
        </p:xfrm>
        <a:graphic>
          <a:graphicData uri="http://schemas.openxmlformats.org/presentationml/2006/ole">
            <mc:AlternateContent xmlns:mc="http://schemas.openxmlformats.org/markup-compatibility/2006">
              <mc:Choice xmlns:v="urn:schemas-microsoft-com:vml" Requires="v">
                <p:oleObj name="Equation" r:id="rId21" imgW="622080" imgH="431640" progId="Equation.DSMT4">
                  <p:embed/>
                </p:oleObj>
              </mc:Choice>
              <mc:Fallback>
                <p:oleObj name="Equation" r:id="rId21" imgW="622080" imgH="431640" progId="Equation.DSMT4">
                  <p:embed/>
                  <p:pic>
                    <p:nvPicPr>
                      <p:cNvPr id="47" name="Object 46">
                        <a:extLst>
                          <a:ext uri="{FF2B5EF4-FFF2-40B4-BE49-F238E27FC236}">
                            <a16:creationId xmlns:a16="http://schemas.microsoft.com/office/drawing/2014/main" id="{143D65C6-849D-499B-9FA3-03CC6D3A7653}"/>
                          </a:ext>
                        </a:extLst>
                      </p:cNvPr>
                      <p:cNvPicPr/>
                      <p:nvPr/>
                    </p:nvPicPr>
                    <p:blipFill>
                      <a:blip r:embed="rId22"/>
                      <a:stretch>
                        <a:fillRect/>
                      </a:stretch>
                    </p:blipFill>
                    <p:spPr>
                      <a:xfrm>
                        <a:off x="2955066" y="5777690"/>
                        <a:ext cx="823913" cy="571500"/>
                      </a:xfrm>
                      <a:prstGeom prst="rect">
                        <a:avLst/>
                      </a:prstGeom>
                    </p:spPr>
                  </p:pic>
                </p:oleObj>
              </mc:Fallback>
            </mc:AlternateContent>
          </a:graphicData>
        </a:graphic>
      </p:graphicFrame>
      <p:graphicFrame>
        <p:nvGraphicFramePr>
          <p:cNvPr id="49" name="Object 48">
            <a:extLst>
              <a:ext uri="{FF2B5EF4-FFF2-40B4-BE49-F238E27FC236}">
                <a16:creationId xmlns:a16="http://schemas.microsoft.com/office/drawing/2014/main" id="{AC3F265D-964B-48B9-A8C5-BF2DFA3D2432}"/>
              </a:ext>
            </a:extLst>
          </p:cNvPr>
          <p:cNvGraphicFramePr>
            <a:graphicFrameLocks noChangeAspect="1"/>
          </p:cNvGraphicFramePr>
          <p:nvPr>
            <p:extLst>
              <p:ext uri="{D42A27DB-BD31-4B8C-83A1-F6EECF244321}">
                <p14:modId xmlns:p14="http://schemas.microsoft.com/office/powerpoint/2010/main" val="2354670579"/>
              </p:ext>
            </p:extLst>
          </p:nvPr>
        </p:nvGraphicFramePr>
        <p:xfrm>
          <a:off x="4414976" y="5779839"/>
          <a:ext cx="604837" cy="571500"/>
        </p:xfrm>
        <a:graphic>
          <a:graphicData uri="http://schemas.openxmlformats.org/presentationml/2006/ole">
            <mc:AlternateContent xmlns:mc="http://schemas.openxmlformats.org/markup-compatibility/2006">
              <mc:Choice xmlns:v="urn:schemas-microsoft-com:vml" Requires="v">
                <p:oleObj name="Equation" r:id="rId23" imgW="457200" imgH="431640" progId="Equation.DSMT4">
                  <p:embed/>
                </p:oleObj>
              </mc:Choice>
              <mc:Fallback>
                <p:oleObj name="Equation" r:id="rId23" imgW="457200" imgH="431640" progId="Equation.DSMT4">
                  <p:embed/>
                  <p:pic>
                    <p:nvPicPr>
                      <p:cNvPr id="47" name="Object 46">
                        <a:extLst>
                          <a:ext uri="{FF2B5EF4-FFF2-40B4-BE49-F238E27FC236}">
                            <a16:creationId xmlns:a16="http://schemas.microsoft.com/office/drawing/2014/main" id="{143D65C6-849D-499B-9FA3-03CC6D3A7653}"/>
                          </a:ext>
                        </a:extLst>
                      </p:cNvPr>
                      <p:cNvPicPr/>
                      <p:nvPr/>
                    </p:nvPicPr>
                    <p:blipFill>
                      <a:blip r:embed="rId24"/>
                      <a:stretch>
                        <a:fillRect/>
                      </a:stretch>
                    </p:blipFill>
                    <p:spPr>
                      <a:xfrm>
                        <a:off x="4414976" y="5779839"/>
                        <a:ext cx="604837" cy="571500"/>
                      </a:xfrm>
                      <a:prstGeom prst="rect">
                        <a:avLst/>
                      </a:prstGeom>
                    </p:spPr>
                  </p:pic>
                </p:oleObj>
              </mc:Fallback>
            </mc:AlternateContent>
          </a:graphicData>
        </a:graphic>
      </p:graphicFrame>
      <p:cxnSp>
        <p:nvCxnSpPr>
          <p:cNvPr id="51" name="Straight Arrow Connector 50">
            <a:extLst>
              <a:ext uri="{FF2B5EF4-FFF2-40B4-BE49-F238E27FC236}">
                <a16:creationId xmlns:a16="http://schemas.microsoft.com/office/drawing/2014/main" id="{8836F9F8-52BD-4699-B4F2-B60F9B4C0AC5}"/>
              </a:ext>
            </a:extLst>
          </p:cNvPr>
          <p:cNvCxnSpPr/>
          <p:nvPr/>
        </p:nvCxnSpPr>
        <p:spPr>
          <a:xfrm>
            <a:off x="2532184" y="6063440"/>
            <a:ext cx="32034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B84CFEED-30F8-423F-86A2-5AEBEB97EF93}"/>
              </a:ext>
            </a:extLst>
          </p:cNvPr>
          <p:cNvCxnSpPr/>
          <p:nvPr/>
        </p:nvCxnSpPr>
        <p:spPr>
          <a:xfrm>
            <a:off x="3925957" y="6063440"/>
            <a:ext cx="40328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54" name="Object 53">
            <a:extLst>
              <a:ext uri="{FF2B5EF4-FFF2-40B4-BE49-F238E27FC236}">
                <a16:creationId xmlns:a16="http://schemas.microsoft.com/office/drawing/2014/main" id="{3EFFA250-998A-4E47-9073-798F40617D62}"/>
              </a:ext>
            </a:extLst>
          </p:cNvPr>
          <p:cNvGraphicFramePr>
            <a:graphicFrameLocks noChangeAspect="1"/>
          </p:cNvGraphicFramePr>
          <p:nvPr>
            <p:extLst>
              <p:ext uri="{D42A27DB-BD31-4B8C-83A1-F6EECF244321}">
                <p14:modId xmlns:p14="http://schemas.microsoft.com/office/powerpoint/2010/main" val="3690545757"/>
              </p:ext>
            </p:extLst>
          </p:nvPr>
        </p:nvGraphicFramePr>
        <p:xfrm>
          <a:off x="7008597" y="5318123"/>
          <a:ext cx="343532" cy="372160"/>
        </p:xfrm>
        <a:graphic>
          <a:graphicData uri="http://schemas.openxmlformats.org/presentationml/2006/ole">
            <mc:AlternateContent xmlns:mc="http://schemas.openxmlformats.org/markup-compatibility/2006">
              <mc:Choice xmlns:v="urn:schemas-microsoft-com:vml" Requires="v">
                <p:oleObj name="Equation" r:id="rId25" imgW="152280" imgH="164880" progId="Equation.DSMT4">
                  <p:embed/>
                </p:oleObj>
              </mc:Choice>
              <mc:Fallback>
                <p:oleObj name="Equation" r:id="rId25" imgW="152280" imgH="164880" progId="Equation.DSMT4">
                  <p:embed/>
                  <p:pic>
                    <p:nvPicPr>
                      <p:cNvPr id="0" name=""/>
                      <p:cNvPicPr/>
                      <p:nvPr/>
                    </p:nvPicPr>
                    <p:blipFill>
                      <a:blip r:embed="rId26"/>
                      <a:stretch>
                        <a:fillRect/>
                      </a:stretch>
                    </p:blipFill>
                    <p:spPr>
                      <a:xfrm>
                        <a:off x="7008597" y="5318123"/>
                        <a:ext cx="343532" cy="372160"/>
                      </a:xfrm>
                      <a:prstGeom prst="rect">
                        <a:avLst/>
                      </a:prstGeom>
                    </p:spPr>
                  </p:pic>
                </p:oleObj>
              </mc:Fallback>
            </mc:AlternateContent>
          </a:graphicData>
        </a:graphic>
      </p:graphicFrame>
    </p:spTree>
    <p:extLst>
      <p:ext uri="{BB962C8B-B14F-4D97-AF65-F5344CB8AC3E}">
        <p14:creationId xmlns:p14="http://schemas.microsoft.com/office/powerpoint/2010/main" val="1923523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5"/>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4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4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46"/>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54"/>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4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48"/>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40" grpId="0"/>
      <p:bldP spid="41" grpId="0" animBg="1"/>
      <p:bldP spid="43" grpId="0"/>
      <p:bldP spid="4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1718</TotalTime>
  <Words>1477</Words>
  <Application>Microsoft Office PowerPoint</Application>
  <PresentationFormat>Widescreen</PresentationFormat>
  <Paragraphs>114</Paragraphs>
  <Slides>14</Slides>
  <Notes>2</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3</vt:i4>
      </vt:variant>
      <vt:variant>
        <vt:lpstr>Slide Titles</vt:lpstr>
      </vt:variant>
      <vt:variant>
        <vt:i4>14</vt:i4>
      </vt:variant>
    </vt:vector>
  </HeadingPairs>
  <TitlesOfParts>
    <vt:vector size="21" baseType="lpstr">
      <vt:lpstr>Arial</vt:lpstr>
      <vt:lpstr>Calibri</vt:lpstr>
      <vt:lpstr>Calibri Light</vt:lpstr>
      <vt:lpstr>Office Theme</vt:lpstr>
      <vt:lpstr>Bitmap Image</vt:lpstr>
      <vt:lpstr>Equation</vt:lpstr>
      <vt:lpstr>Paintbrush Picture</vt:lpstr>
      <vt:lpstr>A.6 Electric Fields in Matter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A.6 Electric Fields in Matter</dc:title>
  <dc:creator>Andrew Douglas</dc:creator>
  <cp:lastModifiedBy>Andrew Douglas</cp:lastModifiedBy>
  <cp:revision>88</cp:revision>
  <dcterms:created xsi:type="dcterms:W3CDTF">2018-04-23T14:41:35Z</dcterms:created>
  <dcterms:modified xsi:type="dcterms:W3CDTF">2026-01-11T16:58:37Z</dcterms:modified>
</cp:coreProperties>
</file>